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Slab"/>
      <p:regular r:id="rId24"/>
      <p:bold r:id="rId25"/>
    </p:embeddedFont>
    <p:embeddedFont>
      <p:font typeface="Poppins"/>
      <p:regular r:id="rId26"/>
      <p:bold r:id="rId27"/>
      <p:italic r:id="rId28"/>
      <p:boldItalic r:id="rId29"/>
    </p:embeddedFont>
    <p:embeddedFont>
      <p:font typeface="Lato"/>
      <p:regular r:id="rId30"/>
      <p:bold r:id="rId31"/>
      <p:italic r:id="rId32"/>
      <p:boldItalic r:id="rId33"/>
    </p:embeddedFont>
    <p:embeddedFont>
      <p:font typeface="Bebas Neue"/>
      <p:regular r:id="rId34"/>
    </p:embeddedFont>
    <p:embeddedFont>
      <p:font typeface="Spectral"/>
      <p:regular r:id="rId35"/>
      <p:bold r:id="rId36"/>
      <p:italic r:id="rId37"/>
      <p:boldItalic r:id="rId38"/>
    </p:embeddedFont>
    <p:embeddedFont>
      <p:font typeface="Poppins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3FAD35-C885-4411-92A7-624F04EFF4F9}">
  <a:tblStyle styleId="{FF3FAD35-C885-4411-92A7-624F04EFF4F9}"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7"/>
          </a:solidFill>
        </a:fill>
      </a:tcStyle>
    </a:wholeTbl>
    <a:band1H>
      <a:tcTxStyle/>
      <a:tcStyle>
        <a:fill>
          <a:solidFill>
            <a:srgbClr val="CCCCCC"/>
          </a:solidFill>
        </a:fill>
      </a:tcStyle>
    </a:band1H>
    <a:band2H>
      <a:tcTxStyle/>
    </a:band2H>
    <a:band1V>
      <a:tcTxStyle/>
      <a:tcStyle>
        <a:fill>
          <a:solidFill>
            <a:srgbClr val="CCCCCC"/>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bold.fntdata"/><Relationship Id="rId20" Type="http://schemas.openxmlformats.org/officeDocument/2006/relationships/slide" Target="slides/slide14.xml"/><Relationship Id="rId42" Type="http://schemas.openxmlformats.org/officeDocument/2006/relationships/font" Target="fonts/PoppinsSemiBold-boldItalic.fntdata"/><Relationship Id="rId41" Type="http://schemas.openxmlformats.org/officeDocument/2006/relationships/font" Target="fonts/PoppinsSemi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Slab-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oppins-regular.fntdata"/><Relationship Id="rId25" Type="http://schemas.openxmlformats.org/officeDocument/2006/relationships/font" Target="fonts/RobotoSlab-bold.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35" Type="http://schemas.openxmlformats.org/officeDocument/2006/relationships/font" Target="fonts/Spectral-regular.fntdata"/><Relationship Id="rId12" Type="http://schemas.openxmlformats.org/officeDocument/2006/relationships/slide" Target="slides/slide6.xml"/><Relationship Id="rId34" Type="http://schemas.openxmlformats.org/officeDocument/2006/relationships/font" Target="fonts/BebasNeue-regular.fntdata"/><Relationship Id="rId15" Type="http://schemas.openxmlformats.org/officeDocument/2006/relationships/slide" Target="slides/slide9.xml"/><Relationship Id="rId37" Type="http://schemas.openxmlformats.org/officeDocument/2006/relationships/font" Target="fonts/Spectral-italic.fntdata"/><Relationship Id="rId14" Type="http://schemas.openxmlformats.org/officeDocument/2006/relationships/slide" Target="slides/slide8.xml"/><Relationship Id="rId36" Type="http://schemas.openxmlformats.org/officeDocument/2006/relationships/font" Target="fonts/Spectral-bold.fntdata"/><Relationship Id="rId17" Type="http://schemas.openxmlformats.org/officeDocument/2006/relationships/slide" Target="slides/slide11.xml"/><Relationship Id="rId39" Type="http://schemas.openxmlformats.org/officeDocument/2006/relationships/font" Target="fonts/PoppinsSemiBold-regular.fntdata"/><Relationship Id="rId16" Type="http://schemas.openxmlformats.org/officeDocument/2006/relationships/slide" Target="slides/slide10.xml"/><Relationship Id="rId38" Type="http://schemas.openxmlformats.org/officeDocument/2006/relationships/font" Target="fonts/Spectral-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83a8bca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083a8bca3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7a862464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07a862464d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7a862464d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07a862464d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7a862464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07a862464d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83a8bca3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083a8bca3c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83a8bca3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083a8bca3c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83a8bca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083a8bca3c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83a8bca3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083a8bca3c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83a8bca3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083a8bca3c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8548b8ad3_5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08548b8ad3_5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Introduction of the feasibility of the project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8548b8ad3_5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08548b8ad3_5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8548b8ad3_5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08548b8ad3_5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8548b8ad3_5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08548b8ad3_5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8548b8ad3_5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08548b8ad3_5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7a862464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07a862464d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7a862464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07a862464d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7a862464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07a862464d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9.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p:nvPr>
            <p:ph type="ctrTitle"/>
          </p:nvPr>
        </p:nvSpPr>
        <p:spPr>
          <a:xfrm>
            <a:off x="1345800" y="1143300"/>
            <a:ext cx="6452400" cy="245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198600" y="3594300"/>
            <a:ext cx="4746600" cy="40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b="0" l="0" r="0" t="0"/>
          <a:stretch/>
        </p:blipFill>
        <p:spPr>
          <a:xfrm>
            <a:off x="-29125" y="-11825"/>
            <a:ext cx="9184849" cy="5161925"/>
          </a:xfrm>
          <a:prstGeom prst="rect">
            <a:avLst/>
          </a:prstGeom>
          <a:noFill/>
          <a:ln>
            <a:noFill/>
          </a:ln>
        </p:spPr>
      </p:pic>
      <p:sp>
        <p:nvSpPr>
          <p:cNvPr id="45" name="Google Shape;45;p11"/>
          <p:cNvSpPr txBox="1"/>
          <p:nvPr>
            <p:ph hasCustomPrompt="1" type="title"/>
          </p:nvPr>
        </p:nvSpPr>
        <p:spPr>
          <a:xfrm>
            <a:off x="720000" y="1387100"/>
            <a:ext cx="5857500" cy="14664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6" name="Google Shape;46;p11"/>
          <p:cNvSpPr txBox="1"/>
          <p:nvPr>
            <p:ph idx="1" type="subTitle"/>
          </p:nvPr>
        </p:nvSpPr>
        <p:spPr>
          <a:xfrm>
            <a:off x="720000" y="2853425"/>
            <a:ext cx="5857500" cy="573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1"/>
        </a:solidFill>
      </p:bgPr>
    </p:bg>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p:nvPr>
            <p:ph type="title"/>
          </p:nvPr>
        </p:nvSpPr>
        <p:spPr>
          <a:xfrm>
            <a:off x="3348500" y="17427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13"/>
          <p:cNvSpPr txBox="1"/>
          <p:nvPr>
            <p:ph hasCustomPrompt="1" idx="2" type="title"/>
          </p:nvPr>
        </p:nvSpPr>
        <p:spPr>
          <a:xfrm>
            <a:off x="6312050" y="30405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 type="subTitle"/>
          </p:nvPr>
        </p:nvSpPr>
        <p:spPr>
          <a:xfrm>
            <a:off x="3348500" y="22531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idx="3" type="title"/>
          </p:nvPr>
        </p:nvSpPr>
        <p:spPr>
          <a:xfrm>
            <a:off x="6235850" y="17427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idx="4" type="subTitle"/>
          </p:nvPr>
        </p:nvSpPr>
        <p:spPr>
          <a:xfrm>
            <a:off x="6235850" y="22531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3"/>
          <p:cNvSpPr txBox="1"/>
          <p:nvPr>
            <p:ph idx="5" type="title"/>
          </p:nvPr>
        </p:nvSpPr>
        <p:spPr>
          <a:xfrm>
            <a:off x="3348500" y="36083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 name="Google Shape;56;p13"/>
          <p:cNvSpPr txBox="1"/>
          <p:nvPr>
            <p:ph idx="6" type="subTitle"/>
          </p:nvPr>
        </p:nvSpPr>
        <p:spPr>
          <a:xfrm>
            <a:off x="3348500" y="4118700"/>
            <a:ext cx="1889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idx="7" type="title"/>
          </p:nvPr>
        </p:nvSpPr>
        <p:spPr>
          <a:xfrm>
            <a:off x="6235850" y="36083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idx="8" type="subTitle"/>
          </p:nvPr>
        </p:nvSpPr>
        <p:spPr>
          <a:xfrm>
            <a:off x="6235850" y="41187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hasCustomPrompt="1" idx="9" type="title"/>
          </p:nvPr>
        </p:nvSpPr>
        <p:spPr>
          <a:xfrm>
            <a:off x="3466250" y="30405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13" type="title"/>
          </p:nvPr>
        </p:nvSpPr>
        <p:spPr>
          <a:xfrm>
            <a:off x="3466250" y="11190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14" type="title"/>
          </p:nvPr>
        </p:nvSpPr>
        <p:spPr>
          <a:xfrm>
            <a:off x="6312050" y="11190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5"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b="59" l="0" r="0" t="59"/>
          <a:stretch/>
        </p:blipFill>
        <p:spPr>
          <a:xfrm>
            <a:off x="-35425" y="-19885"/>
            <a:ext cx="9198401" cy="5163386"/>
          </a:xfrm>
          <a:prstGeom prst="rect">
            <a:avLst/>
          </a:prstGeom>
          <a:noFill/>
          <a:ln>
            <a:noFill/>
          </a:ln>
        </p:spPr>
      </p:pic>
      <p:sp>
        <p:nvSpPr>
          <p:cNvPr id="65" name="Google Shape;65;p14"/>
          <p:cNvSpPr txBox="1"/>
          <p:nvPr>
            <p:ph type="title"/>
          </p:nvPr>
        </p:nvSpPr>
        <p:spPr>
          <a:xfrm>
            <a:off x="928425" y="2880150"/>
            <a:ext cx="4394400" cy="60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6" name="Google Shape;66;p14"/>
          <p:cNvSpPr txBox="1"/>
          <p:nvPr>
            <p:ph idx="1" type="subTitle"/>
          </p:nvPr>
        </p:nvSpPr>
        <p:spPr>
          <a:xfrm>
            <a:off x="928425" y="1663050"/>
            <a:ext cx="4394400" cy="1217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b="59" l="0" r="0" t="59"/>
          <a:stretch/>
        </p:blipFill>
        <p:spPr>
          <a:xfrm>
            <a:off x="-17475" y="-9800"/>
            <a:ext cx="9197925" cy="5163101"/>
          </a:xfrm>
          <a:prstGeom prst="rect">
            <a:avLst/>
          </a:prstGeom>
          <a:noFill/>
          <a:ln>
            <a:noFill/>
          </a:ln>
        </p:spPr>
      </p:pic>
      <p:sp>
        <p:nvSpPr>
          <p:cNvPr id="69" name="Google Shape;69;p15"/>
          <p:cNvSpPr txBox="1"/>
          <p:nvPr>
            <p:ph idx="1" type="subTitle"/>
          </p:nvPr>
        </p:nvSpPr>
        <p:spPr>
          <a:xfrm>
            <a:off x="810000" y="3337200"/>
            <a:ext cx="3062100" cy="1079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0" name="Google Shape;70;p15"/>
          <p:cNvSpPr txBox="1"/>
          <p:nvPr>
            <p:ph type="title"/>
          </p:nvPr>
        </p:nvSpPr>
        <p:spPr>
          <a:xfrm>
            <a:off x="810000" y="540000"/>
            <a:ext cx="3763500" cy="27972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4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b="99" l="0" r="0" t="89"/>
          <a:stretch/>
        </p:blipFill>
        <p:spPr>
          <a:xfrm>
            <a:off x="-20750" y="-11650"/>
            <a:ext cx="9204475" cy="5166800"/>
          </a:xfrm>
          <a:prstGeom prst="rect">
            <a:avLst/>
          </a:prstGeom>
          <a:noFill/>
          <a:ln>
            <a:noFill/>
          </a:ln>
        </p:spPr>
      </p:pic>
      <p:sp>
        <p:nvSpPr>
          <p:cNvPr id="73" name="Google Shape;73;p16"/>
          <p:cNvSpPr txBox="1"/>
          <p:nvPr>
            <p:ph idx="1" type="subTitle"/>
          </p:nvPr>
        </p:nvSpPr>
        <p:spPr>
          <a:xfrm>
            <a:off x="4943625" y="2275350"/>
            <a:ext cx="2476200" cy="1308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4" name="Google Shape;74;p1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b="0" l="0" r="0" t="0"/>
          <a:stretch/>
        </p:blipFill>
        <p:spPr>
          <a:xfrm flipH="1" rot="10800000">
            <a:off x="-31125" y="-17474"/>
            <a:ext cx="9225225" cy="5178449"/>
          </a:xfrm>
          <a:prstGeom prst="rect">
            <a:avLst/>
          </a:prstGeom>
          <a:noFill/>
          <a:ln>
            <a:noFill/>
          </a:ln>
        </p:spPr>
      </p:pic>
      <p:sp>
        <p:nvSpPr>
          <p:cNvPr id="77" name="Google Shape;77;p17"/>
          <p:cNvSpPr txBox="1"/>
          <p:nvPr>
            <p:ph idx="1" type="subTitle"/>
          </p:nvPr>
        </p:nvSpPr>
        <p:spPr>
          <a:xfrm>
            <a:off x="720000" y="2297700"/>
            <a:ext cx="4027800" cy="1435800"/>
          </a:xfrm>
          <a:prstGeom prst="rect">
            <a:avLst/>
          </a:prstGeom>
          <a:noFill/>
          <a:ln>
            <a:noFill/>
          </a:ln>
        </p:spPr>
        <p:txBody>
          <a:bodyPr anchorCtr="0" anchor="ctr" bIns="91425" lIns="91425" spcFirstLastPara="1" rIns="91425" wrap="square" tIns="91425">
            <a:noAutofit/>
          </a:bodyPr>
          <a:lstStyle>
            <a:lvl1pPr lvl="0" marR="50800" rtl="0">
              <a:spcBef>
                <a:spcPts val="0"/>
              </a:spcBef>
              <a:spcAft>
                <a:spcPts val="0"/>
              </a:spcAft>
              <a:buSzPts val="14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p:txBody>
      </p:sp>
      <p:sp>
        <p:nvSpPr>
          <p:cNvPr id="78" name="Google Shape;78;p17"/>
          <p:cNvSpPr txBox="1"/>
          <p:nvPr>
            <p:ph type="title"/>
          </p:nvPr>
        </p:nvSpPr>
        <p:spPr>
          <a:xfrm>
            <a:off x="720000" y="1770000"/>
            <a:ext cx="1989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7"/>
          <p:cNvSpPr txBox="1"/>
          <p:nvPr>
            <p:ph idx="2"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8"/>
          <p:cNvSpPr txBox="1"/>
          <p:nvPr>
            <p:ph idx="1" type="subTitle"/>
          </p:nvPr>
        </p:nvSpPr>
        <p:spPr>
          <a:xfrm>
            <a:off x="720000" y="2297700"/>
            <a:ext cx="4027800" cy="1435800"/>
          </a:xfrm>
          <a:prstGeom prst="rect">
            <a:avLst/>
          </a:prstGeom>
          <a:noFill/>
          <a:ln>
            <a:noFill/>
          </a:ln>
        </p:spPr>
        <p:txBody>
          <a:bodyPr anchorCtr="0" anchor="ctr" bIns="91425" lIns="91425" spcFirstLastPara="1" rIns="91425" wrap="square" tIns="91425">
            <a:noAutofit/>
          </a:bodyPr>
          <a:lstStyle>
            <a:lvl1pPr lvl="0" marR="50800" rtl="0">
              <a:spcBef>
                <a:spcPts val="0"/>
              </a:spcBef>
              <a:spcAft>
                <a:spcPts val="0"/>
              </a:spcAft>
              <a:buClr>
                <a:schemeClr val="dk1"/>
              </a:buClr>
              <a:buSzPts val="12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p:txBody>
      </p:sp>
      <p:sp>
        <p:nvSpPr>
          <p:cNvPr id="82" name="Google Shape;82;p18"/>
          <p:cNvSpPr txBox="1"/>
          <p:nvPr>
            <p:ph type="title"/>
          </p:nvPr>
        </p:nvSpPr>
        <p:spPr>
          <a:xfrm>
            <a:off x="720000" y="1770000"/>
            <a:ext cx="1813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8"/>
          <p:cNvSpPr txBox="1"/>
          <p:nvPr>
            <p:ph idx="2"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
    <p:bg>
      <p:bgPr>
        <a:no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b="0" l="0" r="0" t="0"/>
          <a:stretch/>
        </p:blipFill>
        <p:spPr>
          <a:xfrm flipH="1">
            <a:off x="-29125" y="-11825"/>
            <a:ext cx="9184849" cy="5161925"/>
          </a:xfrm>
          <a:prstGeom prst="rect">
            <a:avLst/>
          </a:prstGeom>
          <a:noFill/>
          <a:ln>
            <a:noFill/>
          </a:ln>
        </p:spPr>
      </p:pic>
      <p:sp>
        <p:nvSpPr>
          <p:cNvPr id="86" name="Google Shape;86;p19"/>
          <p:cNvSpPr txBox="1"/>
          <p:nvPr>
            <p:ph idx="1" type="subTitle"/>
          </p:nvPr>
        </p:nvSpPr>
        <p:spPr>
          <a:xfrm>
            <a:off x="4165300" y="2749163"/>
            <a:ext cx="4251000" cy="122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7" name="Google Shape;87;p19"/>
          <p:cNvSpPr txBox="1"/>
          <p:nvPr>
            <p:ph type="title"/>
          </p:nvPr>
        </p:nvSpPr>
        <p:spPr>
          <a:xfrm>
            <a:off x="4165300" y="1276225"/>
            <a:ext cx="4251000" cy="147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300"/>
              <a:buNone/>
              <a:defRPr sz="9000"/>
            </a:lvl1pPr>
            <a:lvl2pPr lvl="1" rtl="0" algn="r">
              <a:spcBef>
                <a:spcPts val="0"/>
              </a:spcBef>
              <a:spcAft>
                <a:spcPts val="0"/>
              </a:spcAft>
              <a:buSzPts val="3300"/>
              <a:buNone/>
              <a:defRPr/>
            </a:lvl2pPr>
            <a:lvl3pPr lvl="2" rtl="0" algn="r">
              <a:spcBef>
                <a:spcPts val="0"/>
              </a:spcBef>
              <a:spcAft>
                <a:spcPts val="0"/>
              </a:spcAft>
              <a:buSzPts val="3300"/>
              <a:buNone/>
              <a:defRPr/>
            </a:lvl3pPr>
            <a:lvl4pPr lvl="3" rtl="0" algn="r">
              <a:spcBef>
                <a:spcPts val="0"/>
              </a:spcBef>
              <a:spcAft>
                <a:spcPts val="0"/>
              </a:spcAft>
              <a:buSzPts val="3300"/>
              <a:buNone/>
              <a:defRPr/>
            </a:lvl4pPr>
            <a:lvl5pPr lvl="4" rtl="0" algn="r">
              <a:spcBef>
                <a:spcPts val="0"/>
              </a:spcBef>
              <a:spcAft>
                <a:spcPts val="0"/>
              </a:spcAft>
              <a:buSzPts val="3300"/>
              <a:buNone/>
              <a:defRPr/>
            </a:lvl5pPr>
            <a:lvl6pPr lvl="5" rtl="0" algn="r">
              <a:spcBef>
                <a:spcPts val="0"/>
              </a:spcBef>
              <a:spcAft>
                <a:spcPts val="0"/>
              </a:spcAft>
              <a:buSzPts val="3300"/>
              <a:buNone/>
              <a:defRPr/>
            </a:lvl6pPr>
            <a:lvl7pPr lvl="6" rtl="0" algn="r">
              <a:spcBef>
                <a:spcPts val="0"/>
              </a:spcBef>
              <a:spcAft>
                <a:spcPts val="0"/>
              </a:spcAft>
              <a:buSzPts val="3300"/>
              <a:buNone/>
              <a:defRPr/>
            </a:lvl7pPr>
            <a:lvl8pPr lvl="7" rtl="0" algn="r">
              <a:spcBef>
                <a:spcPts val="0"/>
              </a:spcBef>
              <a:spcAft>
                <a:spcPts val="0"/>
              </a:spcAft>
              <a:buSzPts val="3300"/>
              <a:buNone/>
              <a:defRPr/>
            </a:lvl8pPr>
            <a:lvl9pPr lvl="8" rtl="0" algn="r">
              <a:spcBef>
                <a:spcPts val="0"/>
              </a:spcBef>
              <a:spcAft>
                <a:spcPts val="0"/>
              </a:spcAft>
              <a:buSzPts val="3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bg>
      <p:bgPr>
        <a:solidFill>
          <a:schemeClr val="lt1"/>
        </a:solidFill>
      </p:bgPr>
    </p:bg>
    <p:spTree>
      <p:nvGrpSpPr>
        <p:cNvPr id="88"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b="59" l="0" r="0" t="59"/>
          <a:stretch/>
        </p:blipFill>
        <p:spPr>
          <a:xfrm>
            <a:off x="-31175" y="-17475"/>
            <a:ext cx="9225424" cy="5178501"/>
          </a:xfrm>
          <a:prstGeom prst="rect">
            <a:avLst/>
          </a:prstGeom>
          <a:noFill/>
          <a:ln>
            <a:noFill/>
          </a:ln>
        </p:spPr>
      </p:pic>
      <p:sp>
        <p:nvSpPr>
          <p:cNvPr id="90" name="Google Shape;90;p20"/>
          <p:cNvSpPr txBox="1"/>
          <p:nvPr>
            <p:ph type="title"/>
          </p:nvPr>
        </p:nvSpPr>
        <p:spPr>
          <a:xfrm>
            <a:off x="872388" y="2505713"/>
            <a:ext cx="2206500" cy="844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20"/>
          <p:cNvSpPr txBox="1"/>
          <p:nvPr>
            <p:ph idx="1" type="subTitle"/>
          </p:nvPr>
        </p:nvSpPr>
        <p:spPr>
          <a:xfrm>
            <a:off x="872388"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20"/>
          <p:cNvSpPr txBox="1"/>
          <p:nvPr>
            <p:ph idx="2" type="title"/>
          </p:nvPr>
        </p:nvSpPr>
        <p:spPr>
          <a:xfrm>
            <a:off x="3468750" y="2505713"/>
            <a:ext cx="2206500" cy="84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20"/>
          <p:cNvSpPr txBox="1"/>
          <p:nvPr>
            <p:ph idx="3" type="subTitle"/>
          </p:nvPr>
        </p:nvSpPr>
        <p:spPr>
          <a:xfrm>
            <a:off x="3468750"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0"/>
          <p:cNvSpPr txBox="1"/>
          <p:nvPr>
            <p:ph idx="4" type="title"/>
          </p:nvPr>
        </p:nvSpPr>
        <p:spPr>
          <a:xfrm>
            <a:off x="6065088" y="2505713"/>
            <a:ext cx="2206500" cy="84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20"/>
          <p:cNvSpPr txBox="1"/>
          <p:nvPr>
            <p:ph idx="5" type="subTitle"/>
          </p:nvPr>
        </p:nvSpPr>
        <p:spPr>
          <a:xfrm>
            <a:off x="6065088"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20"/>
          <p:cNvSpPr txBox="1"/>
          <p:nvPr>
            <p:ph idx="6"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19" l="0" r="0" t="29"/>
          <a:stretch/>
        </p:blipFill>
        <p:spPr>
          <a:xfrm>
            <a:off x="-27200" y="-11650"/>
            <a:ext cx="9198401" cy="5166800"/>
          </a:xfrm>
          <a:prstGeom prst="rect">
            <a:avLst/>
          </a:prstGeom>
          <a:noFill/>
          <a:ln>
            <a:noFill/>
          </a:ln>
        </p:spPr>
      </p:pic>
      <p:sp>
        <p:nvSpPr>
          <p:cNvPr id="14" name="Google Shape;14;p3"/>
          <p:cNvSpPr txBox="1"/>
          <p:nvPr>
            <p:ph type="title"/>
          </p:nvPr>
        </p:nvSpPr>
        <p:spPr>
          <a:xfrm>
            <a:off x="720000" y="1948344"/>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4039075" y="787325"/>
            <a:ext cx="1065900" cy="10659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b="1" sz="45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031900" y="3019775"/>
            <a:ext cx="5080200" cy="480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bg>
      <p:bgPr>
        <a:solidFill>
          <a:schemeClr val="lt1"/>
        </a:solidFill>
      </p:bgPr>
    </p:bg>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0" l="0" r="0" t="0"/>
          <a:stretch/>
        </p:blipFill>
        <p:spPr>
          <a:xfrm>
            <a:off x="-29125" y="-14075"/>
            <a:ext cx="9202249" cy="5171649"/>
          </a:xfrm>
          <a:prstGeom prst="rect">
            <a:avLst/>
          </a:prstGeom>
          <a:noFill/>
          <a:ln>
            <a:noFill/>
          </a:ln>
        </p:spPr>
      </p:pic>
      <p:sp>
        <p:nvSpPr>
          <p:cNvPr id="99" name="Google Shape;99;p21"/>
          <p:cNvSpPr txBox="1"/>
          <p:nvPr>
            <p:ph type="title"/>
          </p:nvPr>
        </p:nvSpPr>
        <p:spPr>
          <a:xfrm>
            <a:off x="1859803" y="1384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21"/>
          <p:cNvSpPr txBox="1"/>
          <p:nvPr>
            <p:ph idx="1" type="subTitle"/>
          </p:nvPr>
        </p:nvSpPr>
        <p:spPr>
          <a:xfrm>
            <a:off x="1859800" y="1843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21"/>
          <p:cNvSpPr txBox="1"/>
          <p:nvPr>
            <p:ph idx="2" type="title"/>
          </p:nvPr>
        </p:nvSpPr>
        <p:spPr>
          <a:xfrm>
            <a:off x="3781050" y="2527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21"/>
          <p:cNvSpPr txBox="1"/>
          <p:nvPr>
            <p:ph idx="3" type="subTitle"/>
          </p:nvPr>
        </p:nvSpPr>
        <p:spPr>
          <a:xfrm>
            <a:off x="3781050" y="2986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21"/>
          <p:cNvSpPr txBox="1"/>
          <p:nvPr>
            <p:ph idx="4" type="title"/>
          </p:nvPr>
        </p:nvSpPr>
        <p:spPr>
          <a:xfrm>
            <a:off x="5702300" y="3670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21"/>
          <p:cNvSpPr txBox="1"/>
          <p:nvPr>
            <p:ph idx="5" type="subTitle"/>
          </p:nvPr>
        </p:nvSpPr>
        <p:spPr>
          <a:xfrm>
            <a:off x="5702300" y="4129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1"/>
          <p:cNvSpPr txBox="1"/>
          <p:nvPr>
            <p:ph idx="6"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6_1">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59" l="0" r="0" t="59"/>
          <a:stretch/>
        </p:blipFill>
        <p:spPr>
          <a:xfrm>
            <a:off x="-31125" y="-17475"/>
            <a:ext cx="9225225" cy="5178450"/>
          </a:xfrm>
          <a:prstGeom prst="rect">
            <a:avLst/>
          </a:prstGeom>
          <a:noFill/>
          <a:ln>
            <a:noFill/>
          </a:ln>
        </p:spPr>
      </p:pic>
      <p:sp>
        <p:nvSpPr>
          <p:cNvPr id="108" name="Google Shape;108;p22"/>
          <p:cNvSpPr txBox="1"/>
          <p:nvPr>
            <p:ph type="title"/>
          </p:nvPr>
        </p:nvSpPr>
        <p:spPr>
          <a:xfrm>
            <a:off x="1445100" y="1339550"/>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2"/>
          <p:cNvSpPr txBox="1"/>
          <p:nvPr>
            <p:ph idx="1" type="subTitle"/>
          </p:nvPr>
        </p:nvSpPr>
        <p:spPr>
          <a:xfrm>
            <a:off x="1445100" y="170732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2"/>
          <p:cNvSpPr txBox="1"/>
          <p:nvPr>
            <p:ph idx="2" type="title"/>
          </p:nvPr>
        </p:nvSpPr>
        <p:spPr>
          <a:xfrm>
            <a:off x="5523600" y="1339550"/>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2"/>
          <p:cNvSpPr txBox="1"/>
          <p:nvPr>
            <p:ph idx="3" type="subTitle"/>
          </p:nvPr>
        </p:nvSpPr>
        <p:spPr>
          <a:xfrm>
            <a:off x="5523600" y="170732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2"/>
          <p:cNvSpPr txBox="1"/>
          <p:nvPr>
            <p:ph idx="4" type="title"/>
          </p:nvPr>
        </p:nvSpPr>
        <p:spPr>
          <a:xfrm>
            <a:off x="1445100" y="2852075"/>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2"/>
          <p:cNvSpPr txBox="1"/>
          <p:nvPr>
            <p:ph idx="5" type="subTitle"/>
          </p:nvPr>
        </p:nvSpPr>
        <p:spPr>
          <a:xfrm>
            <a:off x="1445100" y="321027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2"/>
          <p:cNvSpPr txBox="1"/>
          <p:nvPr>
            <p:ph idx="6" type="title"/>
          </p:nvPr>
        </p:nvSpPr>
        <p:spPr>
          <a:xfrm>
            <a:off x="5523600" y="2852075"/>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2"/>
          <p:cNvSpPr txBox="1"/>
          <p:nvPr>
            <p:ph idx="7" type="subTitle"/>
          </p:nvPr>
        </p:nvSpPr>
        <p:spPr>
          <a:xfrm>
            <a:off x="5523600" y="321027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2"/>
          <p:cNvSpPr txBox="1"/>
          <p:nvPr>
            <p:ph idx="8"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7_1">
    <p:spTree>
      <p:nvGrpSpPr>
        <p:cNvPr id="117" name="Shape 117"/>
        <p:cNvGrpSpPr/>
        <p:nvPr/>
      </p:nvGrpSpPr>
      <p:grpSpPr>
        <a:xfrm>
          <a:off x="0" y="0"/>
          <a:ext cx="0" cy="0"/>
          <a:chOff x="0" y="0"/>
          <a:chExt cx="0" cy="0"/>
        </a:xfrm>
      </p:grpSpPr>
      <p:pic>
        <p:nvPicPr>
          <p:cNvPr id="118" name="Google Shape;118;p23"/>
          <p:cNvPicPr preferRelativeResize="0"/>
          <p:nvPr/>
        </p:nvPicPr>
        <p:blipFill rotWithShape="1">
          <a:blip r:embed="rId2">
            <a:alphaModFix/>
          </a:blip>
          <a:srcRect b="0" l="0" r="0" t="0"/>
          <a:stretch/>
        </p:blipFill>
        <p:spPr>
          <a:xfrm flipH="1">
            <a:off x="-29125" y="-14075"/>
            <a:ext cx="9202249" cy="5171649"/>
          </a:xfrm>
          <a:prstGeom prst="rect">
            <a:avLst/>
          </a:prstGeom>
          <a:noFill/>
          <a:ln>
            <a:noFill/>
          </a:ln>
        </p:spPr>
      </p:pic>
      <p:sp>
        <p:nvSpPr>
          <p:cNvPr id="119" name="Google Shape;119;p23"/>
          <p:cNvSpPr txBox="1"/>
          <p:nvPr>
            <p:ph type="title"/>
          </p:nvPr>
        </p:nvSpPr>
        <p:spPr>
          <a:xfrm>
            <a:off x="719988"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23"/>
          <p:cNvSpPr txBox="1"/>
          <p:nvPr>
            <p:ph idx="1" type="subTitle"/>
          </p:nvPr>
        </p:nvSpPr>
        <p:spPr>
          <a:xfrm>
            <a:off x="719988"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3"/>
          <p:cNvSpPr txBox="1"/>
          <p:nvPr>
            <p:ph idx="2" type="title"/>
          </p:nvPr>
        </p:nvSpPr>
        <p:spPr>
          <a:xfrm>
            <a:off x="3396750"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23"/>
          <p:cNvSpPr txBox="1"/>
          <p:nvPr>
            <p:ph idx="3" type="subTitle"/>
          </p:nvPr>
        </p:nvSpPr>
        <p:spPr>
          <a:xfrm>
            <a:off x="3396750"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3"/>
          <p:cNvSpPr txBox="1"/>
          <p:nvPr>
            <p:ph idx="4" type="title"/>
          </p:nvPr>
        </p:nvSpPr>
        <p:spPr>
          <a:xfrm>
            <a:off x="719988"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23"/>
          <p:cNvSpPr txBox="1"/>
          <p:nvPr>
            <p:ph idx="5" type="subTitle"/>
          </p:nvPr>
        </p:nvSpPr>
        <p:spPr>
          <a:xfrm>
            <a:off x="719988"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3"/>
          <p:cNvSpPr txBox="1"/>
          <p:nvPr>
            <p:ph idx="6" type="title"/>
          </p:nvPr>
        </p:nvSpPr>
        <p:spPr>
          <a:xfrm>
            <a:off x="3396750"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 name="Google Shape;126;p23"/>
          <p:cNvSpPr txBox="1"/>
          <p:nvPr>
            <p:ph idx="7" type="subTitle"/>
          </p:nvPr>
        </p:nvSpPr>
        <p:spPr>
          <a:xfrm>
            <a:off x="3396750"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3"/>
          <p:cNvSpPr txBox="1"/>
          <p:nvPr>
            <p:ph idx="8" type="title"/>
          </p:nvPr>
        </p:nvSpPr>
        <p:spPr>
          <a:xfrm>
            <a:off x="6073488"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23"/>
          <p:cNvSpPr txBox="1"/>
          <p:nvPr>
            <p:ph idx="9" type="subTitle"/>
          </p:nvPr>
        </p:nvSpPr>
        <p:spPr>
          <a:xfrm>
            <a:off x="6073488"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3"/>
          <p:cNvSpPr txBox="1"/>
          <p:nvPr>
            <p:ph idx="13" type="title"/>
          </p:nvPr>
        </p:nvSpPr>
        <p:spPr>
          <a:xfrm>
            <a:off x="6073488"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3"/>
          <p:cNvSpPr txBox="1"/>
          <p:nvPr>
            <p:ph idx="14" type="subTitle"/>
          </p:nvPr>
        </p:nvSpPr>
        <p:spPr>
          <a:xfrm>
            <a:off x="6073488"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3"/>
          <p:cNvSpPr txBox="1"/>
          <p:nvPr>
            <p:ph idx="15"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2"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b="0" l="0" r="0" t="0"/>
          <a:stretch/>
        </p:blipFill>
        <p:spPr>
          <a:xfrm>
            <a:off x="-24800" y="-11650"/>
            <a:ext cx="9193601" cy="5166800"/>
          </a:xfrm>
          <a:prstGeom prst="rect">
            <a:avLst/>
          </a:prstGeom>
          <a:noFill/>
          <a:ln>
            <a:noFill/>
          </a:ln>
        </p:spPr>
      </p:pic>
      <p:sp>
        <p:nvSpPr>
          <p:cNvPr id="134" name="Google Shape;134;p24"/>
          <p:cNvSpPr txBox="1"/>
          <p:nvPr>
            <p:ph hasCustomPrompt="1" type="title"/>
          </p:nvPr>
        </p:nvSpPr>
        <p:spPr>
          <a:xfrm>
            <a:off x="1989600" y="1227313"/>
            <a:ext cx="5164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5" name="Google Shape;135;p24"/>
          <p:cNvSpPr txBox="1"/>
          <p:nvPr>
            <p:ph idx="1" type="subTitle"/>
          </p:nvPr>
        </p:nvSpPr>
        <p:spPr>
          <a:xfrm>
            <a:off x="1989600" y="2055635"/>
            <a:ext cx="5164800" cy="445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4"/>
          <p:cNvSpPr txBox="1"/>
          <p:nvPr>
            <p:ph hasCustomPrompt="1" idx="2" type="title"/>
          </p:nvPr>
        </p:nvSpPr>
        <p:spPr>
          <a:xfrm>
            <a:off x="1989600" y="2642658"/>
            <a:ext cx="5164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7" name="Google Shape;137;p24"/>
          <p:cNvSpPr txBox="1"/>
          <p:nvPr>
            <p:ph idx="3" type="subTitle"/>
          </p:nvPr>
        </p:nvSpPr>
        <p:spPr>
          <a:xfrm>
            <a:off x="1989600" y="3470981"/>
            <a:ext cx="5164800" cy="445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flipH="1">
            <a:off x="-23301" y="-9475"/>
            <a:ext cx="9190601" cy="5162449"/>
          </a:xfrm>
          <a:prstGeom prst="rect">
            <a:avLst/>
          </a:prstGeom>
          <a:noFill/>
          <a:ln>
            <a:noFill/>
          </a:ln>
        </p:spPr>
      </p:pic>
      <p:sp>
        <p:nvSpPr>
          <p:cNvPr id="140" name="Google Shape;140;p25"/>
          <p:cNvSpPr txBox="1"/>
          <p:nvPr>
            <p:ph type="ctrTitle"/>
          </p:nvPr>
        </p:nvSpPr>
        <p:spPr>
          <a:xfrm>
            <a:off x="2608425" y="692400"/>
            <a:ext cx="3927000" cy="7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1" name="Google Shape;141;p25"/>
          <p:cNvSpPr txBox="1"/>
          <p:nvPr>
            <p:ph idx="1" type="subTitle"/>
          </p:nvPr>
        </p:nvSpPr>
        <p:spPr>
          <a:xfrm>
            <a:off x="1712225" y="1435725"/>
            <a:ext cx="5719500" cy="617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0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2" name="Google Shape;142;p25"/>
          <p:cNvSpPr txBox="1"/>
          <p:nvPr>
            <p:ph idx="2" type="subTitle"/>
          </p:nvPr>
        </p:nvSpPr>
        <p:spPr>
          <a:xfrm>
            <a:off x="3050125" y="2053125"/>
            <a:ext cx="3043800" cy="783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5"/>
          <p:cNvSpPr txBox="1"/>
          <p:nvPr/>
        </p:nvSpPr>
        <p:spPr>
          <a:xfrm>
            <a:off x="1949825" y="3801825"/>
            <a:ext cx="52512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Slidesgo</a:t>
            </a:r>
            <a:r>
              <a:rPr b="1" lang="en" sz="1200">
                <a:solidFill>
                  <a:schemeClr val="dk1"/>
                </a:solidFill>
                <a:latin typeface="Poppins"/>
                <a:ea typeface="Poppins"/>
                <a:cs typeface="Poppins"/>
                <a:sym typeface="Poppins"/>
              </a:rPr>
              <a:t>, </a:t>
            </a:r>
            <a:r>
              <a:rPr lang="en" sz="1200">
                <a:solidFill>
                  <a:schemeClr val="dk1"/>
                </a:solidFill>
                <a:latin typeface="Poppins"/>
                <a:ea typeface="Poppins"/>
                <a:cs typeface="Poppins"/>
                <a:sym typeface="Poppins"/>
              </a:rPr>
              <a:t>including icons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Flaticon</a:t>
            </a:r>
            <a:r>
              <a:rPr b="1" lang="en" sz="1200">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 and infographics &amp; images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Freepik</a:t>
            </a:r>
            <a:endParaRPr b="1" sz="1200">
              <a:solidFill>
                <a:schemeClr val="dk1"/>
              </a:solidFill>
              <a:latin typeface="Poppins"/>
              <a:ea typeface="Poppins"/>
              <a:cs typeface="Poppins"/>
              <a:sym typeface="Poppi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bg>
      <p:bgPr>
        <a:solidFill>
          <a:schemeClr val="lt1"/>
        </a:solidFill>
      </p:bgPr>
    </p:bg>
    <p:spTree>
      <p:nvGrpSpPr>
        <p:cNvPr id="144"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bg>
      <p:bgPr>
        <a:solidFill>
          <a:schemeClr val="lt1"/>
        </a:solidFill>
      </p:bgPr>
    </p:bg>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b="59" l="0" r="0" t="59"/>
          <a:stretch/>
        </p:blipFill>
        <p:spPr>
          <a:xfrm>
            <a:off x="-20750" y="-11650"/>
            <a:ext cx="9204499" cy="5166800"/>
          </a:xfrm>
          <a:prstGeom prst="rect">
            <a:avLst/>
          </a:prstGeom>
          <a:noFill/>
          <a:ln>
            <a:noFill/>
          </a:ln>
        </p:spPr>
      </p:pic>
      <p:sp>
        <p:nvSpPr>
          <p:cNvPr id="149" name="Google Shape;149;p2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_1_1">
    <p:bg>
      <p:bgPr>
        <a:solidFill>
          <a:schemeClr val="lt1"/>
        </a:solidFill>
      </p:bgPr>
    </p:bg>
    <p:spTree>
      <p:nvGrpSpPr>
        <p:cNvPr id="150" name="Shape 150"/>
        <p:cNvGrpSpPr/>
        <p:nvPr/>
      </p:nvGrpSpPr>
      <p:grpSpPr>
        <a:xfrm>
          <a:off x="0" y="0"/>
          <a:ext cx="0" cy="0"/>
          <a:chOff x="0" y="0"/>
          <a:chExt cx="0" cy="0"/>
        </a:xfrm>
      </p:grpSpPr>
      <p:pic>
        <p:nvPicPr>
          <p:cNvPr id="151" name="Google Shape;151;p28"/>
          <p:cNvPicPr preferRelativeResize="0"/>
          <p:nvPr/>
        </p:nvPicPr>
        <p:blipFill rotWithShape="1">
          <a:blip r:embed="rId2">
            <a:alphaModFix/>
          </a:blip>
          <a:srcRect b="59" l="0" r="0" t="59"/>
          <a:stretch/>
        </p:blipFill>
        <p:spPr>
          <a:xfrm>
            <a:off x="-29125" y="-16350"/>
            <a:ext cx="9221250" cy="5176199"/>
          </a:xfrm>
          <a:prstGeom prst="rect">
            <a:avLst/>
          </a:prstGeom>
          <a:noFill/>
          <a:ln>
            <a:noFill/>
          </a:ln>
        </p:spPr>
      </p:pic>
      <p:sp>
        <p:nvSpPr>
          <p:cNvPr id="152" name="Google Shape;152;p28"/>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_1_1_2">
    <p:bg>
      <p:bgPr>
        <a:solidFill>
          <a:schemeClr val="lt1"/>
        </a:solidFill>
      </p:bgPr>
    </p:bg>
    <p:spTree>
      <p:nvGrpSpPr>
        <p:cNvPr id="153"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b="59" l="0" r="0" t="59"/>
          <a:stretch/>
        </p:blipFill>
        <p:spPr>
          <a:xfrm>
            <a:off x="-29125" y="-16350"/>
            <a:ext cx="9221250" cy="5176199"/>
          </a:xfrm>
          <a:prstGeom prst="rect">
            <a:avLst/>
          </a:prstGeom>
          <a:noFill/>
          <a:ln>
            <a:noFill/>
          </a:ln>
        </p:spPr>
      </p:pic>
      <p:sp>
        <p:nvSpPr>
          <p:cNvPr id="155" name="Google Shape;155;p29"/>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56"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b="59" l="0" r="0" t="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19" l="0" r="0" t="29"/>
          <a:stretch/>
        </p:blipFill>
        <p:spPr>
          <a:xfrm>
            <a:off x="-23300" y="-9475"/>
            <a:ext cx="9190601" cy="5162450"/>
          </a:xfrm>
          <a:prstGeom prst="rect">
            <a:avLst/>
          </a:prstGeom>
          <a:noFill/>
          <a:ln>
            <a:noFill/>
          </a:ln>
        </p:spPr>
      </p:pic>
      <p:sp>
        <p:nvSpPr>
          <p:cNvPr id="19" name="Google Shape;19;p4"/>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 name="Google Shape;20;p4"/>
          <p:cNvSpPr txBox="1"/>
          <p:nvPr>
            <p:ph idx="1" type="body"/>
          </p:nvPr>
        </p:nvSpPr>
        <p:spPr>
          <a:xfrm>
            <a:off x="720000" y="1065500"/>
            <a:ext cx="7704000" cy="3537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2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159"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b="0" l="0" r="0" t="0"/>
          <a:stretch/>
        </p:blipFill>
        <p:spPr>
          <a:xfrm flipH="1">
            <a:off x="-40776" y="-18375"/>
            <a:ext cx="9208151" cy="5175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16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b="0" l="0" r="0" t="0"/>
          <a:stretch/>
        </p:blipFill>
        <p:spPr>
          <a:xfrm rot="10800000">
            <a:off x="-49551" y="-23300"/>
            <a:ext cx="9225701" cy="518487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64" name="Shape 164"/>
        <p:cNvGrpSpPr/>
        <p:nvPr/>
      </p:nvGrpSpPr>
      <p:grpSpPr>
        <a:xfrm>
          <a:off x="0" y="0"/>
          <a:ext cx="0" cy="0"/>
          <a:chOff x="0" y="0"/>
          <a:chExt cx="0" cy="0"/>
        </a:xfrm>
      </p:grpSpPr>
      <p:sp>
        <p:nvSpPr>
          <p:cNvPr id="165" name="Google Shape;165;p33"/>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66" name="Google Shape;166;p33"/>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67" name="Google Shape;167;p3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68" name="Google Shape;168;p33"/>
          <p:cNvSpPr txBox="1"/>
          <p:nvPr>
            <p:ph type="ctrTitle"/>
          </p:nvPr>
        </p:nvSpPr>
        <p:spPr>
          <a:xfrm>
            <a:off x="1680302" y="1188925"/>
            <a:ext cx="5783400" cy="145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69" name="Google Shape;169;p33"/>
          <p:cNvSpPr txBox="1"/>
          <p:nvPr>
            <p:ph idx="1" type="subTitle"/>
          </p:nvPr>
        </p:nvSpPr>
        <p:spPr>
          <a:xfrm>
            <a:off x="1680302" y="3049450"/>
            <a:ext cx="5783400" cy="909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70" name="Google Shape;17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71" name="Shape 171"/>
        <p:cNvGrpSpPr/>
        <p:nvPr/>
      </p:nvGrpSpPr>
      <p:grpSpPr>
        <a:xfrm>
          <a:off x="0" y="0"/>
          <a:ext cx="0" cy="0"/>
          <a:chOff x="0" y="0"/>
          <a:chExt cx="0" cy="0"/>
        </a:xfrm>
      </p:grpSpPr>
      <p:cxnSp>
        <p:nvCxnSpPr>
          <p:cNvPr id="172" name="Google Shape;172;p3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73" name="Google Shape;173;p34"/>
          <p:cNvSpPr txBox="1"/>
          <p:nvPr>
            <p:ph type="title"/>
          </p:nvPr>
        </p:nvSpPr>
        <p:spPr>
          <a:xfrm>
            <a:off x="387900" y="458025"/>
            <a:ext cx="8368200" cy="6861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74" name="Google Shape;174;p34"/>
          <p:cNvSpPr txBox="1"/>
          <p:nvPr>
            <p:ph idx="1" type="body"/>
          </p:nvPr>
        </p:nvSpPr>
        <p:spPr>
          <a:xfrm>
            <a:off x="387900" y="1489824"/>
            <a:ext cx="8368200" cy="30789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5" name="Google Shape;17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76" name="Shape 176"/>
        <p:cNvGrpSpPr/>
        <p:nvPr/>
      </p:nvGrpSpPr>
      <p:grpSpPr>
        <a:xfrm>
          <a:off x="0" y="0"/>
          <a:ext cx="0" cy="0"/>
          <a:chOff x="0" y="0"/>
          <a:chExt cx="0" cy="0"/>
        </a:xfrm>
      </p:grpSpPr>
      <p:pic>
        <p:nvPicPr>
          <p:cNvPr id="177" name="Google Shape;177;p35"/>
          <p:cNvPicPr preferRelativeResize="0"/>
          <p:nvPr/>
        </p:nvPicPr>
        <p:blipFill rotWithShape="1">
          <a:blip r:embed="rId2">
            <a:alphaModFix/>
          </a:blip>
          <a:srcRect b="19" l="0" r="0" t="29"/>
          <a:stretch/>
        </p:blipFill>
        <p:spPr>
          <a:xfrm>
            <a:off x="-23300" y="-9475"/>
            <a:ext cx="9190601" cy="5162450"/>
          </a:xfrm>
          <a:prstGeom prst="rect">
            <a:avLst/>
          </a:prstGeom>
          <a:noFill/>
          <a:ln>
            <a:noFill/>
          </a:ln>
        </p:spPr>
      </p:pic>
      <p:sp>
        <p:nvSpPr>
          <p:cNvPr id="178" name="Google Shape;178;p35"/>
          <p:cNvSpPr txBox="1"/>
          <p:nvPr>
            <p:ph type="title"/>
          </p:nvPr>
        </p:nvSpPr>
        <p:spPr>
          <a:xfrm>
            <a:off x="720000" y="387600"/>
            <a:ext cx="6343200" cy="57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3300"/>
              <a:buNone/>
              <a:defRPr/>
            </a:lvl1pPr>
            <a:lvl2pPr lvl="1" rtl="0" algn="l">
              <a:lnSpc>
                <a:spcPct val="100000"/>
              </a:lnSpc>
              <a:spcBef>
                <a:spcPts val="0"/>
              </a:spcBef>
              <a:spcAft>
                <a:spcPts val="0"/>
              </a:spcAft>
              <a:buSzPts val="3300"/>
              <a:buNone/>
              <a:defRPr/>
            </a:lvl2pPr>
            <a:lvl3pPr lvl="2" rtl="0" algn="l">
              <a:lnSpc>
                <a:spcPct val="100000"/>
              </a:lnSpc>
              <a:spcBef>
                <a:spcPts val="0"/>
              </a:spcBef>
              <a:spcAft>
                <a:spcPts val="0"/>
              </a:spcAft>
              <a:buSzPts val="3300"/>
              <a:buNone/>
              <a:defRPr/>
            </a:lvl3pPr>
            <a:lvl4pPr lvl="3" rtl="0" algn="l">
              <a:lnSpc>
                <a:spcPct val="100000"/>
              </a:lnSpc>
              <a:spcBef>
                <a:spcPts val="0"/>
              </a:spcBef>
              <a:spcAft>
                <a:spcPts val="0"/>
              </a:spcAft>
              <a:buSzPts val="3300"/>
              <a:buNone/>
              <a:defRPr/>
            </a:lvl4pPr>
            <a:lvl5pPr lvl="4" rtl="0" algn="l">
              <a:lnSpc>
                <a:spcPct val="100000"/>
              </a:lnSpc>
              <a:spcBef>
                <a:spcPts val="0"/>
              </a:spcBef>
              <a:spcAft>
                <a:spcPts val="0"/>
              </a:spcAft>
              <a:buSzPts val="3300"/>
              <a:buNone/>
              <a:defRPr/>
            </a:lvl5pPr>
            <a:lvl6pPr lvl="5" rtl="0" algn="l">
              <a:lnSpc>
                <a:spcPct val="100000"/>
              </a:lnSpc>
              <a:spcBef>
                <a:spcPts val="0"/>
              </a:spcBef>
              <a:spcAft>
                <a:spcPts val="0"/>
              </a:spcAft>
              <a:buSzPts val="3300"/>
              <a:buNone/>
              <a:defRPr/>
            </a:lvl6pPr>
            <a:lvl7pPr lvl="6" rtl="0" algn="l">
              <a:lnSpc>
                <a:spcPct val="100000"/>
              </a:lnSpc>
              <a:spcBef>
                <a:spcPts val="0"/>
              </a:spcBef>
              <a:spcAft>
                <a:spcPts val="0"/>
              </a:spcAft>
              <a:buSzPts val="3300"/>
              <a:buNone/>
              <a:defRPr/>
            </a:lvl7pPr>
            <a:lvl8pPr lvl="7" rtl="0" algn="l">
              <a:lnSpc>
                <a:spcPct val="100000"/>
              </a:lnSpc>
              <a:spcBef>
                <a:spcPts val="0"/>
              </a:spcBef>
              <a:spcAft>
                <a:spcPts val="0"/>
              </a:spcAft>
              <a:buSzPts val="3300"/>
              <a:buNone/>
              <a:defRPr/>
            </a:lvl8pPr>
            <a:lvl9pPr lvl="8" rtl="0" algn="l">
              <a:lnSpc>
                <a:spcPct val="100000"/>
              </a:lnSpc>
              <a:spcBef>
                <a:spcPts val="0"/>
              </a:spcBef>
              <a:spcAft>
                <a:spcPts val="0"/>
              </a:spcAft>
              <a:buSzPts val="3300"/>
              <a:buNone/>
              <a:defRPr/>
            </a:lvl9pPr>
          </a:lstStyle>
          <a:p/>
        </p:txBody>
      </p:sp>
      <p:sp>
        <p:nvSpPr>
          <p:cNvPr id="179" name="Google Shape;179;p35"/>
          <p:cNvSpPr txBox="1"/>
          <p:nvPr>
            <p:ph idx="1" type="body"/>
          </p:nvPr>
        </p:nvSpPr>
        <p:spPr>
          <a:xfrm>
            <a:off x="720000" y="1065500"/>
            <a:ext cx="7704000" cy="3537900"/>
          </a:xfrm>
          <a:prstGeom prst="rect">
            <a:avLst/>
          </a:prstGeom>
          <a:noFill/>
          <a:ln>
            <a:noFill/>
          </a:ln>
        </p:spPr>
        <p:txBody>
          <a:bodyPr anchorCtr="0" anchor="ctr" bIns="91425" lIns="91425" spcFirstLastPara="1" rIns="91425" wrap="square" tIns="91425">
            <a:noAutofit/>
          </a:bodyPr>
          <a:lstStyle>
            <a:lvl1pPr indent="-317500" lvl="0" marL="457200" rtl="0" algn="l">
              <a:lnSpc>
                <a:spcPct val="100000"/>
              </a:lnSpc>
              <a:spcBef>
                <a:spcPts val="0"/>
              </a:spcBef>
              <a:spcAft>
                <a:spcPts val="0"/>
              </a:spcAft>
              <a:buClr>
                <a:srgbClr val="434343"/>
              </a:buClr>
              <a:buSzPts val="1400"/>
              <a:buChar char="●"/>
              <a:defRPr sz="1200">
                <a:solidFill>
                  <a:srgbClr val="434343"/>
                </a:solidFill>
              </a:defRPr>
            </a:lvl1pPr>
            <a:lvl2pPr indent="-317500" lvl="1" marL="914400" rtl="0" algn="l">
              <a:lnSpc>
                <a:spcPct val="115000"/>
              </a:lnSpc>
              <a:spcBef>
                <a:spcPts val="0"/>
              </a:spcBef>
              <a:spcAft>
                <a:spcPts val="0"/>
              </a:spcAft>
              <a:buClr>
                <a:srgbClr val="434343"/>
              </a:buClr>
              <a:buSzPts val="1400"/>
              <a:buChar char="○"/>
              <a:defRPr>
                <a:solidFill>
                  <a:srgbClr val="434343"/>
                </a:solidFill>
              </a:defRPr>
            </a:lvl2pPr>
            <a:lvl3pPr indent="-317500" lvl="2" marL="1371600" rtl="0" algn="l">
              <a:lnSpc>
                <a:spcPct val="115000"/>
              </a:lnSpc>
              <a:spcBef>
                <a:spcPts val="0"/>
              </a:spcBef>
              <a:spcAft>
                <a:spcPts val="0"/>
              </a:spcAft>
              <a:buClr>
                <a:srgbClr val="434343"/>
              </a:buClr>
              <a:buSzPts val="1400"/>
              <a:buChar char="■"/>
              <a:defRPr>
                <a:solidFill>
                  <a:srgbClr val="434343"/>
                </a:solidFill>
              </a:defRPr>
            </a:lvl3pPr>
            <a:lvl4pPr indent="-317500" lvl="3" marL="1828800" rtl="0" algn="l">
              <a:lnSpc>
                <a:spcPct val="115000"/>
              </a:lnSpc>
              <a:spcBef>
                <a:spcPts val="0"/>
              </a:spcBef>
              <a:spcAft>
                <a:spcPts val="0"/>
              </a:spcAft>
              <a:buClr>
                <a:srgbClr val="434343"/>
              </a:buClr>
              <a:buSzPts val="1400"/>
              <a:buChar char="●"/>
              <a:defRPr>
                <a:solidFill>
                  <a:srgbClr val="434343"/>
                </a:solidFill>
              </a:defRPr>
            </a:lvl4pPr>
            <a:lvl5pPr indent="-317500" lvl="4" marL="2286000" rtl="0" algn="l">
              <a:lnSpc>
                <a:spcPct val="115000"/>
              </a:lnSpc>
              <a:spcBef>
                <a:spcPts val="0"/>
              </a:spcBef>
              <a:spcAft>
                <a:spcPts val="0"/>
              </a:spcAft>
              <a:buClr>
                <a:srgbClr val="434343"/>
              </a:buClr>
              <a:buSzPts val="1400"/>
              <a:buChar char="○"/>
              <a:defRPr>
                <a:solidFill>
                  <a:srgbClr val="434343"/>
                </a:solidFill>
              </a:defRPr>
            </a:lvl5pPr>
            <a:lvl6pPr indent="-317500" lvl="5" marL="2743200" rtl="0" algn="l">
              <a:lnSpc>
                <a:spcPct val="115000"/>
              </a:lnSpc>
              <a:spcBef>
                <a:spcPts val="0"/>
              </a:spcBef>
              <a:spcAft>
                <a:spcPts val="0"/>
              </a:spcAft>
              <a:buClr>
                <a:srgbClr val="434343"/>
              </a:buClr>
              <a:buSzPts val="1400"/>
              <a:buChar char="■"/>
              <a:defRPr>
                <a:solidFill>
                  <a:srgbClr val="434343"/>
                </a:solidFill>
              </a:defRPr>
            </a:lvl6pPr>
            <a:lvl7pPr indent="-317500" lvl="6" marL="3200400" rtl="0" algn="l">
              <a:lnSpc>
                <a:spcPct val="115000"/>
              </a:lnSpc>
              <a:spcBef>
                <a:spcPts val="0"/>
              </a:spcBef>
              <a:spcAft>
                <a:spcPts val="0"/>
              </a:spcAft>
              <a:buClr>
                <a:srgbClr val="434343"/>
              </a:buClr>
              <a:buSzPts val="1400"/>
              <a:buChar char="●"/>
              <a:defRPr>
                <a:solidFill>
                  <a:srgbClr val="434343"/>
                </a:solidFill>
              </a:defRPr>
            </a:lvl7pPr>
            <a:lvl8pPr indent="-317500" lvl="7" marL="3657600" rtl="0" algn="l">
              <a:lnSpc>
                <a:spcPct val="115000"/>
              </a:lnSpc>
              <a:spcBef>
                <a:spcPts val="0"/>
              </a:spcBef>
              <a:spcAft>
                <a:spcPts val="0"/>
              </a:spcAft>
              <a:buClr>
                <a:srgbClr val="434343"/>
              </a:buClr>
              <a:buSzPts val="1400"/>
              <a:buChar char="○"/>
              <a:defRPr>
                <a:solidFill>
                  <a:srgbClr val="434343"/>
                </a:solidFill>
              </a:defRPr>
            </a:lvl8pPr>
            <a:lvl9pPr indent="-317500" lvl="8" marL="4114800" rtl="0" algn="l">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99" l="0" r="0" t="89"/>
          <a:stretch/>
        </p:blipFill>
        <p:spPr>
          <a:xfrm flipH="1" rot="10800000">
            <a:off x="-23300" y="-13074"/>
            <a:ext cx="9209575" cy="5169649"/>
          </a:xfrm>
          <a:prstGeom prst="rect">
            <a:avLst/>
          </a:prstGeom>
          <a:noFill/>
          <a:ln>
            <a:noFill/>
          </a:ln>
        </p:spPr>
      </p:pic>
      <p:sp>
        <p:nvSpPr>
          <p:cNvPr id="23" name="Google Shape;23;p5"/>
          <p:cNvSpPr txBox="1"/>
          <p:nvPr>
            <p:ph idx="1" type="subTitle"/>
          </p:nvPr>
        </p:nvSpPr>
        <p:spPr>
          <a:xfrm>
            <a:off x="1715775" y="1898662"/>
            <a:ext cx="1954200" cy="667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804975" y="1898662"/>
            <a:ext cx="1954200" cy="667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715825" y="2565850"/>
            <a:ext cx="2623200" cy="1368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05025" y="2565850"/>
            <a:ext cx="2623200" cy="1368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b="0" l="59" r="59" t="0"/>
          <a:stretch/>
        </p:blipFill>
        <p:spPr>
          <a:xfrm>
            <a:off x="-35900" y="-13010"/>
            <a:ext cx="9198401" cy="5169520"/>
          </a:xfrm>
          <a:prstGeom prst="rect">
            <a:avLst/>
          </a:prstGeom>
          <a:noFill/>
          <a:ln>
            <a:noFill/>
          </a:ln>
        </p:spPr>
      </p:pic>
      <p:sp>
        <p:nvSpPr>
          <p:cNvPr id="32" name="Google Shape;32;p7"/>
          <p:cNvSpPr txBox="1"/>
          <p:nvPr>
            <p:ph idx="1" type="body"/>
          </p:nvPr>
        </p:nvSpPr>
        <p:spPr>
          <a:xfrm>
            <a:off x="1105025" y="1402600"/>
            <a:ext cx="5395500" cy="28011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3" name="Google Shape;33;p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b="0" l="0" r="0" t="0"/>
          <a:stretch/>
        </p:blipFill>
        <p:spPr>
          <a:xfrm>
            <a:off x="-29125" y="-11825"/>
            <a:ext cx="9184849" cy="5161925"/>
          </a:xfrm>
          <a:prstGeom prst="rect">
            <a:avLst/>
          </a:prstGeom>
          <a:noFill/>
          <a:ln>
            <a:noFill/>
          </a:ln>
        </p:spPr>
      </p:pic>
      <p:sp>
        <p:nvSpPr>
          <p:cNvPr id="36" name="Google Shape;36;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b="59" l="0" r="0" t="59"/>
          <a:stretch/>
        </p:blipFill>
        <p:spPr>
          <a:xfrm>
            <a:off x="-27200" y="-11650"/>
            <a:ext cx="9198400" cy="5166800"/>
          </a:xfrm>
          <a:prstGeom prst="rect">
            <a:avLst/>
          </a:prstGeom>
          <a:noFill/>
          <a:ln>
            <a:noFill/>
          </a:ln>
        </p:spPr>
      </p:pic>
      <p:sp>
        <p:nvSpPr>
          <p:cNvPr id="39" name="Google Shape;39;p9"/>
          <p:cNvSpPr txBox="1"/>
          <p:nvPr>
            <p:ph type="title"/>
          </p:nvPr>
        </p:nvSpPr>
        <p:spPr>
          <a:xfrm>
            <a:off x="1684275" y="1036950"/>
            <a:ext cx="4430100" cy="981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9"/>
          <p:cNvSpPr txBox="1"/>
          <p:nvPr>
            <p:ph idx="1" type="subTitle"/>
          </p:nvPr>
        </p:nvSpPr>
        <p:spPr>
          <a:xfrm>
            <a:off x="1684275" y="2018250"/>
            <a:ext cx="4430100" cy="2088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2688075" y="1638900"/>
            <a:ext cx="3838200" cy="18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type="title"/>
          </p:nvPr>
        </p:nvSpPr>
        <p:spPr>
          <a:xfrm>
            <a:off x="386250" y="1544500"/>
            <a:ext cx="8371500" cy="16173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Clr>
                <a:schemeClr val="dk1"/>
              </a:buClr>
              <a:buSzPts val="990"/>
              <a:buFont typeface="Arial"/>
              <a:buNone/>
            </a:pPr>
            <a:r>
              <a:rPr b="1" lang="en" sz="2540">
                <a:latin typeface="Poppins"/>
                <a:ea typeface="Poppins"/>
                <a:cs typeface="Poppins"/>
                <a:sym typeface="Poppins"/>
              </a:rPr>
              <a:t>Twitter Sentiment and Stock Market Reactions:</a:t>
            </a:r>
            <a:endParaRPr b="1" sz="2540">
              <a:latin typeface="Poppins"/>
              <a:ea typeface="Poppins"/>
              <a:cs typeface="Poppins"/>
              <a:sym typeface="Poppins"/>
            </a:endParaRPr>
          </a:p>
          <a:p>
            <a:pPr indent="0" lvl="0" marL="0" rtl="0" algn="ctr">
              <a:lnSpc>
                <a:spcPct val="200000"/>
              </a:lnSpc>
              <a:spcBef>
                <a:spcPts val="0"/>
              </a:spcBef>
              <a:spcAft>
                <a:spcPts val="0"/>
              </a:spcAft>
              <a:buClr>
                <a:schemeClr val="dk1"/>
              </a:buClr>
              <a:buSzPts val="990"/>
              <a:buFont typeface="Arial"/>
              <a:buNone/>
            </a:pPr>
            <a:r>
              <a:rPr b="1" lang="en" sz="2540">
                <a:latin typeface="Poppins"/>
                <a:ea typeface="Poppins"/>
                <a:cs typeface="Poppins"/>
                <a:sym typeface="Poppins"/>
              </a:rPr>
              <a:t>Evidence from U.S. Airlines during Covid-19</a:t>
            </a:r>
            <a:endParaRPr b="1" sz="2540">
              <a:latin typeface="Poppins"/>
              <a:ea typeface="Poppins"/>
              <a:cs typeface="Poppins"/>
              <a:sym typeface="Poppins"/>
            </a:endParaRPr>
          </a:p>
          <a:p>
            <a:pPr indent="0" lvl="0" marL="0" rtl="0" algn="l">
              <a:spcBef>
                <a:spcPts val="0"/>
              </a:spcBef>
              <a:spcAft>
                <a:spcPts val="0"/>
              </a:spcAft>
              <a:buSzPts val="990"/>
              <a:buNone/>
            </a:pPr>
            <a:r>
              <a:t/>
            </a:r>
            <a:endParaRPr sz="272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t/>
            </a:r>
            <a:endParaRPr sz="3170"/>
          </a:p>
        </p:txBody>
      </p:sp>
      <p:sp>
        <p:nvSpPr>
          <p:cNvPr id="185" name="Google Shape;185;p36"/>
          <p:cNvSpPr txBox="1"/>
          <p:nvPr/>
        </p:nvSpPr>
        <p:spPr>
          <a:xfrm>
            <a:off x="1617375" y="3438650"/>
            <a:ext cx="5668200" cy="381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Clr>
                <a:schemeClr val="dk1"/>
              </a:buClr>
              <a:buSzPts val="440"/>
              <a:buFont typeface="Arial"/>
              <a:buNone/>
            </a:pPr>
            <a:r>
              <a:rPr i="1" lang="en" sz="1280">
                <a:solidFill>
                  <a:schemeClr val="dk1"/>
                </a:solidFill>
                <a:latin typeface="Spectral"/>
                <a:ea typeface="Spectral"/>
                <a:cs typeface="Spectral"/>
                <a:sym typeface="Spectral"/>
              </a:rPr>
              <a:t>Team 5: Alan Shen, Haogeng Liu, Hongyi Zhou, Xingchao Gao </a:t>
            </a:r>
            <a:endParaRPr i="1" sz="1920">
              <a:solidFill>
                <a:schemeClr val="lt1"/>
              </a:solidFill>
              <a:latin typeface="Spectral"/>
              <a:ea typeface="Spectral"/>
              <a:cs typeface="Spectral"/>
              <a:sym typeface="Spectr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7542"/>
              <a:buNone/>
            </a:pPr>
            <a:r>
              <a:rPr lang="en"/>
              <a:t>Text Analysis for Predicted Labels</a:t>
            </a:r>
            <a:endParaRPr/>
          </a:p>
        </p:txBody>
      </p:sp>
      <p:pic>
        <p:nvPicPr>
          <p:cNvPr id="268" name="Google Shape;268;p45"/>
          <p:cNvPicPr preferRelativeResize="0"/>
          <p:nvPr/>
        </p:nvPicPr>
        <p:blipFill>
          <a:blip r:embed="rId3">
            <a:alphaModFix/>
          </a:blip>
          <a:stretch>
            <a:fillRect/>
          </a:stretch>
        </p:blipFill>
        <p:spPr>
          <a:xfrm>
            <a:off x="1988900" y="839700"/>
            <a:ext cx="5276850" cy="393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6"/>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770"/>
              <a:t>Results</a:t>
            </a:r>
            <a:endParaRPr sz="2770"/>
          </a:p>
          <a:p>
            <a:pPr indent="0" lvl="0" marL="0" rtl="0" algn="l">
              <a:lnSpc>
                <a:spcPct val="100000"/>
              </a:lnSpc>
              <a:spcBef>
                <a:spcPts val="0"/>
              </a:spcBef>
              <a:spcAft>
                <a:spcPts val="0"/>
              </a:spcAft>
              <a:buSzPts val="2600"/>
              <a:buNone/>
            </a:pPr>
            <a:r>
              <a:rPr lang="en" sz="2070"/>
              <a:t>Twitter Sentiment vs. Stock Price</a:t>
            </a:r>
            <a:endParaRPr sz="2070"/>
          </a:p>
          <a:p>
            <a:pPr indent="0" lvl="0" marL="0" rtl="0" algn="l">
              <a:lnSpc>
                <a:spcPct val="100000"/>
              </a:lnSpc>
              <a:spcBef>
                <a:spcPts val="0"/>
              </a:spcBef>
              <a:spcAft>
                <a:spcPts val="0"/>
              </a:spcAft>
              <a:buSzPts val="2600"/>
              <a:buNone/>
            </a:pPr>
            <a:r>
              <a:t/>
            </a:r>
            <a:endParaRPr sz="2770"/>
          </a:p>
        </p:txBody>
      </p:sp>
      <p:pic>
        <p:nvPicPr>
          <p:cNvPr id="274" name="Google Shape;274;p46"/>
          <p:cNvPicPr preferRelativeResize="0"/>
          <p:nvPr/>
        </p:nvPicPr>
        <p:blipFill>
          <a:blip r:embed="rId3">
            <a:alphaModFix/>
          </a:blip>
          <a:stretch>
            <a:fillRect/>
          </a:stretch>
        </p:blipFill>
        <p:spPr>
          <a:xfrm>
            <a:off x="387057" y="939400"/>
            <a:ext cx="5086694" cy="2038350"/>
          </a:xfrm>
          <a:prstGeom prst="rect">
            <a:avLst/>
          </a:prstGeom>
          <a:noFill/>
          <a:ln>
            <a:noFill/>
          </a:ln>
        </p:spPr>
      </p:pic>
      <p:pic>
        <p:nvPicPr>
          <p:cNvPr id="275" name="Google Shape;275;p46"/>
          <p:cNvPicPr preferRelativeResize="0"/>
          <p:nvPr/>
        </p:nvPicPr>
        <p:blipFill>
          <a:blip r:embed="rId4">
            <a:alphaModFix/>
          </a:blip>
          <a:stretch>
            <a:fillRect/>
          </a:stretch>
        </p:blipFill>
        <p:spPr>
          <a:xfrm>
            <a:off x="4249429" y="3152575"/>
            <a:ext cx="4794171" cy="1851900"/>
          </a:xfrm>
          <a:prstGeom prst="rect">
            <a:avLst/>
          </a:prstGeom>
          <a:noFill/>
          <a:ln>
            <a:noFill/>
          </a:ln>
        </p:spPr>
      </p:pic>
      <p:sp>
        <p:nvSpPr>
          <p:cNvPr id="276" name="Google Shape;276;p46"/>
          <p:cNvSpPr txBox="1"/>
          <p:nvPr/>
        </p:nvSpPr>
        <p:spPr>
          <a:xfrm>
            <a:off x="152400" y="3381950"/>
            <a:ext cx="4277100" cy="1031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100"/>
              <a:t>American Airlines had the worst sentiment scores</a:t>
            </a:r>
            <a:endParaRPr sz="1100"/>
          </a:p>
          <a:p>
            <a:pPr indent="0" lvl="0" marL="0" rtl="0" algn="l">
              <a:lnSpc>
                <a:spcPct val="200000"/>
              </a:lnSpc>
              <a:spcBef>
                <a:spcPts val="0"/>
              </a:spcBef>
              <a:spcAft>
                <a:spcPts val="0"/>
              </a:spcAft>
              <a:buNone/>
            </a:pPr>
            <a:r>
              <a:rPr lang="en" sz="1100"/>
              <a:t>Spirit Airlines seem to have the best sentiment scores overall</a:t>
            </a:r>
            <a:endParaRPr sz="1100"/>
          </a:p>
          <a:p>
            <a:pPr indent="0" lvl="0" marL="0" rtl="0" algn="l">
              <a:lnSpc>
                <a:spcPct val="200000"/>
              </a:lnSpc>
              <a:spcBef>
                <a:spcPts val="0"/>
              </a:spcBef>
              <a:spcAft>
                <a:spcPts val="0"/>
              </a:spcAft>
              <a:buNone/>
            </a:pPr>
            <a:r>
              <a:rPr lang="en" sz="1100"/>
              <a:t>Twitter sentiment for JetBlue appears to be the most volatile</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7"/>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370"/>
              <a:t>Twitter Sentiment vs. Stock Price (Cont’d)</a:t>
            </a:r>
            <a:endParaRPr sz="2370"/>
          </a:p>
          <a:p>
            <a:pPr indent="0" lvl="0" marL="0" rtl="0" algn="l">
              <a:lnSpc>
                <a:spcPct val="100000"/>
              </a:lnSpc>
              <a:spcBef>
                <a:spcPts val="0"/>
              </a:spcBef>
              <a:spcAft>
                <a:spcPts val="0"/>
              </a:spcAft>
              <a:buSzPts val="2600"/>
              <a:buNone/>
            </a:pPr>
            <a:r>
              <a:t/>
            </a:r>
            <a:endParaRPr sz="2370"/>
          </a:p>
        </p:txBody>
      </p:sp>
      <p:pic>
        <p:nvPicPr>
          <p:cNvPr id="282" name="Google Shape;282;p47"/>
          <p:cNvPicPr preferRelativeResize="0"/>
          <p:nvPr/>
        </p:nvPicPr>
        <p:blipFill>
          <a:blip r:embed="rId3">
            <a:alphaModFix/>
          </a:blip>
          <a:stretch>
            <a:fillRect/>
          </a:stretch>
        </p:blipFill>
        <p:spPr>
          <a:xfrm>
            <a:off x="326013" y="687600"/>
            <a:ext cx="4732665" cy="2169850"/>
          </a:xfrm>
          <a:prstGeom prst="rect">
            <a:avLst/>
          </a:prstGeom>
          <a:noFill/>
          <a:ln>
            <a:noFill/>
          </a:ln>
        </p:spPr>
      </p:pic>
      <p:pic>
        <p:nvPicPr>
          <p:cNvPr id="283" name="Google Shape;283;p47"/>
          <p:cNvPicPr preferRelativeResize="0"/>
          <p:nvPr/>
        </p:nvPicPr>
        <p:blipFill>
          <a:blip r:embed="rId4">
            <a:alphaModFix/>
          </a:blip>
          <a:stretch>
            <a:fillRect/>
          </a:stretch>
        </p:blipFill>
        <p:spPr>
          <a:xfrm>
            <a:off x="4271200" y="3103575"/>
            <a:ext cx="4872800" cy="2039925"/>
          </a:xfrm>
          <a:prstGeom prst="rect">
            <a:avLst/>
          </a:prstGeom>
          <a:noFill/>
          <a:ln>
            <a:noFill/>
          </a:ln>
        </p:spPr>
      </p:pic>
      <p:sp>
        <p:nvSpPr>
          <p:cNvPr id="284" name="Google Shape;284;p47"/>
          <p:cNvSpPr txBox="1"/>
          <p:nvPr/>
        </p:nvSpPr>
        <p:spPr>
          <a:xfrm>
            <a:off x="326025" y="3384788"/>
            <a:ext cx="3000000" cy="1108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t>D</a:t>
            </a:r>
            <a:r>
              <a:rPr lang="en" sz="1200"/>
              <a:t>ip in stock prices coincides with the lowest average sentiment scores from March - June 2020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0" y="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2470"/>
              <a:t>Twitter Sentiment vs. Stock Price (Cont’d)</a:t>
            </a:r>
            <a:endParaRPr sz="2470"/>
          </a:p>
          <a:p>
            <a:pPr indent="0" lvl="0" marL="0" rtl="0" algn="l">
              <a:spcBef>
                <a:spcPts val="0"/>
              </a:spcBef>
              <a:spcAft>
                <a:spcPts val="0"/>
              </a:spcAft>
              <a:buSzPts val="2600"/>
              <a:buNone/>
            </a:pPr>
            <a:r>
              <a:t/>
            </a:r>
            <a:endParaRPr sz="2470"/>
          </a:p>
          <a:p>
            <a:pPr indent="0" lvl="0" marL="0" rtl="0" algn="l">
              <a:lnSpc>
                <a:spcPct val="100000"/>
              </a:lnSpc>
              <a:spcBef>
                <a:spcPts val="0"/>
              </a:spcBef>
              <a:spcAft>
                <a:spcPts val="0"/>
              </a:spcAft>
              <a:buSzPts val="2600"/>
              <a:buNone/>
            </a:pPr>
            <a:r>
              <a:t/>
            </a:r>
            <a:endParaRPr sz="2470"/>
          </a:p>
        </p:txBody>
      </p:sp>
      <p:pic>
        <p:nvPicPr>
          <p:cNvPr id="290" name="Google Shape;290;p48"/>
          <p:cNvPicPr preferRelativeResize="0"/>
          <p:nvPr/>
        </p:nvPicPr>
        <p:blipFill>
          <a:blip r:embed="rId3">
            <a:alphaModFix/>
          </a:blip>
          <a:stretch>
            <a:fillRect/>
          </a:stretch>
        </p:blipFill>
        <p:spPr>
          <a:xfrm>
            <a:off x="1004701" y="749800"/>
            <a:ext cx="4707075" cy="3118225"/>
          </a:xfrm>
          <a:prstGeom prst="rect">
            <a:avLst/>
          </a:prstGeom>
          <a:noFill/>
          <a:ln>
            <a:noFill/>
          </a:ln>
        </p:spPr>
      </p:pic>
      <p:pic>
        <p:nvPicPr>
          <p:cNvPr id="291" name="Google Shape;291;p48"/>
          <p:cNvPicPr preferRelativeResize="0"/>
          <p:nvPr/>
        </p:nvPicPr>
        <p:blipFill>
          <a:blip r:embed="rId4">
            <a:alphaModFix/>
          </a:blip>
          <a:stretch>
            <a:fillRect/>
          </a:stretch>
        </p:blipFill>
        <p:spPr>
          <a:xfrm>
            <a:off x="6303975" y="1544500"/>
            <a:ext cx="2767925" cy="3599000"/>
          </a:xfrm>
          <a:prstGeom prst="rect">
            <a:avLst/>
          </a:prstGeom>
          <a:noFill/>
          <a:ln>
            <a:noFill/>
          </a:ln>
        </p:spPr>
      </p:pic>
      <p:sp>
        <p:nvSpPr>
          <p:cNvPr id="292" name="Google Shape;292;p48"/>
          <p:cNvSpPr txBox="1"/>
          <p:nvPr/>
        </p:nvSpPr>
        <p:spPr>
          <a:xfrm>
            <a:off x="0" y="4167250"/>
            <a:ext cx="4385700" cy="738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t>P</a:t>
            </a:r>
            <a:r>
              <a:rPr lang="en" sz="1200"/>
              <a:t>ositive correlation between sentiment and rolling cumulative returns of airline stock price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0" y="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2470"/>
              <a:t>Twitter Sentiment vs. Stock Price (Cont’d)</a:t>
            </a:r>
            <a:endParaRPr sz="2470"/>
          </a:p>
          <a:p>
            <a:pPr indent="0" lvl="0" marL="0" rtl="0" algn="l">
              <a:spcBef>
                <a:spcPts val="0"/>
              </a:spcBef>
              <a:spcAft>
                <a:spcPts val="0"/>
              </a:spcAft>
              <a:buSzPts val="2600"/>
              <a:buNone/>
            </a:pPr>
            <a:r>
              <a:t/>
            </a:r>
            <a:endParaRPr sz="2470"/>
          </a:p>
          <a:p>
            <a:pPr indent="0" lvl="0" marL="0" rtl="0" algn="l">
              <a:lnSpc>
                <a:spcPct val="100000"/>
              </a:lnSpc>
              <a:spcBef>
                <a:spcPts val="0"/>
              </a:spcBef>
              <a:spcAft>
                <a:spcPts val="0"/>
              </a:spcAft>
              <a:buSzPts val="2600"/>
              <a:buNone/>
            </a:pPr>
            <a:r>
              <a:t/>
            </a:r>
            <a:endParaRPr sz="2470"/>
          </a:p>
        </p:txBody>
      </p:sp>
      <p:pic>
        <p:nvPicPr>
          <p:cNvPr id="298" name="Google Shape;298;p49"/>
          <p:cNvPicPr preferRelativeResize="0"/>
          <p:nvPr/>
        </p:nvPicPr>
        <p:blipFill>
          <a:blip r:embed="rId3">
            <a:alphaModFix/>
          </a:blip>
          <a:stretch>
            <a:fillRect/>
          </a:stretch>
        </p:blipFill>
        <p:spPr>
          <a:xfrm>
            <a:off x="6542300" y="1546475"/>
            <a:ext cx="2689125" cy="3524175"/>
          </a:xfrm>
          <a:prstGeom prst="rect">
            <a:avLst/>
          </a:prstGeom>
          <a:noFill/>
          <a:ln>
            <a:noFill/>
          </a:ln>
        </p:spPr>
      </p:pic>
      <p:pic>
        <p:nvPicPr>
          <p:cNvPr id="299" name="Google Shape;299;p49"/>
          <p:cNvPicPr preferRelativeResize="0"/>
          <p:nvPr/>
        </p:nvPicPr>
        <p:blipFill>
          <a:blip r:embed="rId4">
            <a:alphaModFix/>
          </a:blip>
          <a:stretch>
            <a:fillRect/>
          </a:stretch>
        </p:blipFill>
        <p:spPr>
          <a:xfrm>
            <a:off x="888825" y="645050"/>
            <a:ext cx="5153675" cy="3302450"/>
          </a:xfrm>
          <a:prstGeom prst="rect">
            <a:avLst/>
          </a:prstGeom>
          <a:noFill/>
          <a:ln>
            <a:noFill/>
          </a:ln>
        </p:spPr>
      </p:pic>
      <p:sp>
        <p:nvSpPr>
          <p:cNvPr id="300" name="Google Shape;300;p49"/>
          <p:cNvSpPr txBox="1"/>
          <p:nvPr/>
        </p:nvSpPr>
        <p:spPr>
          <a:xfrm>
            <a:off x="437125" y="4181825"/>
            <a:ext cx="5026800" cy="738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t>R</a:t>
            </a:r>
            <a:r>
              <a:rPr lang="en" sz="1200"/>
              <a:t>egression plot of the rolling daily returns and sentiment also shows a positive correlation, though less evident than the previous model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7542"/>
              <a:buNone/>
            </a:pPr>
            <a:r>
              <a:rPr lang="en"/>
              <a:t>Word Clouds</a:t>
            </a:r>
            <a:endParaRPr/>
          </a:p>
        </p:txBody>
      </p:sp>
      <p:pic>
        <p:nvPicPr>
          <p:cNvPr id="306" name="Google Shape;306;p50"/>
          <p:cNvPicPr preferRelativeResize="0"/>
          <p:nvPr/>
        </p:nvPicPr>
        <p:blipFill>
          <a:blip r:embed="rId3">
            <a:alphaModFix/>
          </a:blip>
          <a:stretch>
            <a:fillRect/>
          </a:stretch>
        </p:blipFill>
        <p:spPr>
          <a:xfrm>
            <a:off x="487525" y="2159250"/>
            <a:ext cx="8327825" cy="2660700"/>
          </a:xfrm>
          <a:prstGeom prst="rect">
            <a:avLst/>
          </a:prstGeom>
          <a:noFill/>
          <a:ln>
            <a:noFill/>
          </a:ln>
        </p:spPr>
      </p:pic>
      <p:sp>
        <p:nvSpPr>
          <p:cNvPr id="307" name="Google Shape;307;p50"/>
          <p:cNvSpPr txBox="1"/>
          <p:nvPr/>
        </p:nvSpPr>
        <p:spPr>
          <a:xfrm>
            <a:off x="247750" y="875650"/>
            <a:ext cx="45024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t>N</a:t>
            </a:r>
            <a:r>
              <a:rPr lang="en" sz="1200"/>
              <a:t>egative words:  “price”, “time”, “miss”, “never”, “cancelled”</a:t>
            </a:r>
            <a:endParaRPr/>
          </a:p>
        </p:txBody>
      </p:sp>
      <p:sp>
        <p:nvSpPr>
          <p:cNvPr id="308" name="Google Shape;308;p50"/>
          <p:cNvSpPr txBox="1"/>
          <p:nvPr/>
        </p:nvSpPr>
        <p:spPr>
          <a:xfrm>
            <a:off x="247750" y="1244950"/>
            <a:ext cx="40785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t>Positive </a:t>
            </a:r>
            <a:r>
              <a:rPr lang="en" sz="1200"/>
              <a:t>words: “new”, “gain”, “thank”, “bull”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1"/>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7542"/>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7542"/>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0"/>
              <a:buNone/>
            </a:pPr>
            <a:r>
              <a:rPr lang="en"/>
              <a:t>Introduction</a:t>
            </a:r>
            <a:endParaRPr/>
          </a:p>
        </p:txBody>
      </p:sp>
      <p:sp>
        <p:nvSpPr>
          <p:cNvPr id="191" name="Google Shape;191;p37"/>
          <p:cNvSpPr txBox="1"/>
          <p:nvPr/>
        </p:nvSpPr>
        <p:spPr>
          <a:xfrm>
            <a:off x="405919" y="2753329"/>
            <a:ext cx="2423100" cy="2486700"/>
          </a:xfrm>
          <a:prstGeom prst="rect">
            <a:avLst/>
          </a:prstGeom>
          <a:noFill/>
          <a:ln>
            <a:noFill/>
          </a:ln>
        </p:spPr>
        <p:txBody>
          <a:bodyPr anchorCtr="0" anchor="t" bIns="91425" lIns="91425" spcFirstLastPara="1" rIns="91425" wrap="square" tIns="91425">
            <a:normAutofit lnSpcReduction="20000"/>
          </a:bodyPr>
          <a:lstStyle/>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Investor sentiment is an important factor in determining asset prices.</a:t>
            </a:r>
            <a:endParaRPr/>
          </a:p>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Twitter sentiment have significant impact for trading volume and returns, and can be helpful to predict future trading volume (Duz Tan and Tas, 2020) and stock returns (Gu and Kurov, 2020).</a:t>
            </a:r>
            <a:endParaRPr/>
          </a:p>
          <a:p>
            <a:pPr indent="0" lvl="0" marL="0" marR="0" rtl="0" algn="l">
              <a:lnSpc>
                <a:spcPct val="115000"/>
              </a:lnSpc>
              <a:spcBef>
                <a:spcPts val="0"/>
              </a:spcBef>
              <a:spcAft>
                <a:spcPts val="0"/>
              </a:spcAft>
              <a:buClr>
                <a:srgbClr val="000000"/>
              </a:buClr>
              <a:buSzPts val="1200"/>
              <a:buFont typeface="Arial"/>
              <a:buNone/>
            </a:pPr>
            <a:r>
              <a:t/>
            </a:r>
            <a:endParaRPr b="0" i="0" sz="1100" u="none" cap="none" strike="noStrike">
              <a:solidFill>
                <a:srgbClr val="000000"/>
              </a:solidFill>
              <a:latin typeface="Times New Roman"/>
              <a:ea typeface="Times New Roman"/>
              <a:cs typeface="Times New Roman"/>
              <a:sym typeface="Times New Roman"/>
            </a:endParaRPr>
          </a:p>
        </p:txBody>
      </p:sp>
      <p:sp>
        <p:nvSpPr>
          <p:cNvPr id="192" name="Google Shape;192;p37"/>
          <p:cNvSpPr txBox="1"/>
          <p:nvPr/>
        </p:nvSpPr>
        <p:spPr>
          <a:xfrm>
            <a:off x="2374925" y="-6654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D3B45"/>
                </a:solidFill>
                <a:highlight>
                  <a:srgbClr val="FFFFFF"/>
                </a:highlight>
                <a:latin typeface="Lato"/>
                <a:ea typeface="Lato"/>
                <a:cs typeface="Lato"/>
                <a:sym typeface="Lato"/>
              </a:rPr>
              <a:t>novel? </a:t>
            </a:r>
            <a:endParaRPr b="0" i="0" sz="1400" u="none" cap="none" strike="noStrike">
              <a:solidFill>
                <a:srgbClr val="000000"/>
              </a:solidFill>
              <a:latin typeface="Arial"/>
              <a:ea typeface="Arial"/>
              <a:cs typeface="Arial"/>
              <a:sym typeface="Arial"/>
            </a:endParaRPr>
          </a:p>
        </p:txBody>
      </p:sp>
      <p:pic>
        <p:nvPicPr>
          <p:cNvPr id="193" name="Google Shape;193;p37"/>
          <p:cNvPicPr preferRelativeResize="0"/>
          <p:nvPr/>
        </p:nvPicPr>
        <p:blipFill rotWithShape="1">
          <a:blip r:embed="rId3">
            <a:alphaModFix/>
          </a:blip>
          <a:srcRect b="0" l="0" r="0" t="0"/>
          <a:stretch/>
        </p:blipFill>
        <p:spPr>
          <a:xfrm>
            <a:off x="405919" y="823133"/>
            <a:ext cx="2423208" cy="1776030"/>
          </a:xfrm>
          <a:prstGeom prst="rect">
            <a:avLst/>
          </a:prstGeom>
          <a:noFill/>
          <a:ln>
            <a:noFill/>
          </a:ln>
        </p:spPr>
      </p:pic>
      <p:pic>
        <p:nvPicPr>
          <p:cNvPr id="194" name="Google Shape;194;p37"/>
          <p:cNvPicPr preferRelativeResize="0"/>
          <p:nvPr/>
        </p:nvPicPr>
        <p:blipFill rotWithShape="1">
          <a:blip r:embed="rId4">
            <a:alphaModFix/>
          </a:blip>
          <a:srcRect b="0" l="0" r="0" t="0"/>
          <a:stretch/>
        </p:blipFill>
        <p:spPr>
          <a:xfrm>
            <a:off x="6314873" y="823133"/>
            <a:ext cx="2423208" cy="1776030"/>
          </a:xfrm>
          <a:prstGeom prst="rect">
            <a:avLst/>
          </a:prstGeom>
          <a:noFill/>
          <a:ln>
            <a:noFill/>
          </a:ln>
        </p:spPr>
      </p:pic>
      <p:pic>
        <p:nvPicPr>
          <p:cNvPr id="195" name="Google Shape;195;p37"/>
          <p:cNvPicPr preferRelativeResize="0"/>
          <p:nvPr/>
        </p:nvPicPr>
        <p:blipFill rotWithShape="1">
          <a:blip r:embed="rId5">
            <a:alphaModFix/>
          </a:blip>
          <a:srcRect b="0" l="0" r="0" t="0"/>
          <a:stretch/>
        </p:blipFill>
        <p:spPr>
          <a:xfrm>
            <a:off x="3360396" y="823133"/>
            <a:ext cx="2423208" cy="1776030"/>
          </a:xfrm>
          <a:prstGeom prst="rect">
            <a:avLst/>
          </a:prstGeom>
          <a:noFill/>
          <a:ln>
            <a:noFill/>
          </a:ln>
        </p:spPr>
      </p:pic>
      <p:sp>
        <p:nvSpPr>
          <p:cNvPr id="196" name="Google Shape;196;p37"/>
          <p:cNvSpPr txBox="1"/>
          <p:nvPr/>
        </p:nvSpPr>
        <p:spPr>
          <a:xfrm>
            <a:off x="3360396" y="2753328"/>
            <a:ext cx="2423100" cy="2486700"/>
          </a:xfrm>
          <a:prstGeom prst="rect">
            <a:avLst/>
          </a:prstGeom>
          <a:noFill/>
          <a:ln>
            <a:noFill/>
          </a:ln>
        </p:spPr>
        <p:txBody>
          <a:bodyPr anchorCtr="0" anchor="t" bIns="91425" lIns="91425" spcFirstLastPara="1" rIns="91425" wrap="square" tIns="91425">
            <a:normAutofit/>
          </a:bodyPr>
          <a:lstStyle/>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To understand the effectiveness of using Twitter sentiment analysis as an indicator of stock market reactions, we focus on U.S. airline companies during Covid-19.</a:t>
            </a:r>
            <a:endParaRPr/>
          </a:p>
        </p:txBody>
      </p:sp>
      <p:sp>
        <p:nvSpPr>
          <p:cNvPr id="197" name="Google Shape;197;p37"/>
          <p:cNvSpPr txBox="1"/>
          <p:nvPr/>
        </p:nvSpPr>
        <p:spPr>
          <a:xfrm>
            <a:off x="6314873" y="2753327"/>
            <a:ext cx="2423100" cy="2571900"/>
          </a:xfrm>
          <a:prstGeom prst="rect">
            <a:avLst/>
          </a:prstGeom>
          <a:noFill/>
          <a:ln>
            <a:noFill/>
          </a:ln>
        </p:spPr>
        <p:txBody>
          <a:bodyPr anchorCtr="0" anchor="t" bIns="91425" lIns="91425" spcFirstLastPara="1" rIns="91425" wrap="square" tIns="91425">
            <a:normAutofit/>
          </a:bodyPr>
          <a:lstStyle/>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Could Twitter sentiment predict stock market reactions, or does sentiment follow the stock performance?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p:nvPr/>
        </p:nvSpPr>
        <p:spPr>
          <a:xfrm>
            <a:off x="3916138" y="778714"/>
            <a:ext cx="3432900" cy="400200"/>
          </a:xfrm>
          <a:prstGeom prst="roundRect">
            <a:avLst>
              <a:gd fmla="val 16667" name="adj"/>
            </a:avLst>
          </a:prstGeom>
          <a:solidFill>
            <a:srgbClr val="CBCB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3" name="Google Shape;203;p38"/>
          <p:cNvSpPr/>
          <p:nvPr/>
        </p:nvSpPr>
        <p:spPr>
          <a:xfrm>
            <a:off x="228238" y="763264"/>
            <a:ext cx="3432900" cy="400200"/>
          </a:xfrm>
          <a:prstGeom prst="roundRect">
            <a:avLst>
              <a:gd fmla="val 16667" name="adj"/>
            </a:avLst>
          </a:prstGeom>
          <a:solidFill>
            <a:srgbClr val="CBCB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4" name="Google Shape;204;p38"/>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0"/>
              <a:buNone/>
            </a:pPr>
            <a:r>
              <a:rPr lang="en"/>
              <a:t>Data (Stock)</a:t>
            </a:r>
            <a:endParaRPr/>
          </a:p>
        </p:txBody>
      </p:sp>
      <p:sp>
        <p:nvSpPr>
          <p:cNvPr id="205" name="Google Shape;205;p38"/>
          <p:cNvSpPr/>
          <p:nvPr/>
        </p:nvSpPr>
        <p:spPr>
          <a:xfrm>
            <a:off x="858250" y="3370274"/>
            <a:ext cx="863700" cy="535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38"/>
          <p:cNvSpPr txBox="1"/>
          <p:nvPr/>
        </p:nvSpPr>
        <p:spPr>
          <a:xfrm>
            <a:off x="100738" y="747814"/>
            <a:ext cx="2616600" cy="400200"/>
          </a:xfrm>
          <a:prstGeom prst="rect">
            <a:avLst/>
          </a:prstGeom>
          <a:noFill/>
          <a:ln>
            <a:noFill/>
          </a:ln>
        </p:spPr>
        <p:txBody>
          <a:bodyPr anchorCtr="0" anchor="t" bIns="91425" lIns="91425" spcFirstLastPara="1" rIns="91425" wrap="square" tIns="91425">
            <a:spAutoFit/>
          </a:bodyPr>
          <a:lstStyle/>
          <a:p>
            <a:pPr indent="0" lvl="0" marL="127000" marR="0" rtl="0" algn="l">
              <a:lnSpc>
                <a:spcPct val="100000"/>
              </a:lnSpc>
              <a:spcBef>
                <a:spcPts val="0"/>
              </a:spcBef>
              <a:spcAft>
                <a:spcPts val="0"/>
              </a:spcAft>
              <a:buNone/>
            </a:pPr>
            <a:r>
              <a:rPr b="1" i="0" lang="en" sz="1400" u="none" cap="none" strike="noStrike">
                <a:solidFill>
                  <a:schemeClr val="dk1"/>
                </a:solidFill>
                <a:latin typeface="Lato"/>
                <a:ea typeface="Lato"/>
                <a:cs typeface="Lato"/>
                <a:sym typeface="Lato"/>
              </a:rPr>
              <a:t>Stock list</a:t>
            </a:r>
            <a:endParaRPr b="1" i="0" sz="1600" u="none" cap="none" strike="noStrike">
              <a:solidFill>
                <a:schemeClr val="dk1"/>
              </a:solidFill>
              <a:latin typeface="Lato"/>
              <a:ea typeface="Lato"/>
              <a:cs typeface="Lato"/>
              <a:sym typeface="Lato"/>
            </a:endParaRPr>
          </a:p>
        </p:txBody>
      </p:sp>
      <p:sp>
        <p:nvSpPr>
          <p:cNvPr id="207" name="Google Shape;207;p38"/>
          <p:cNvSpPr txBox="1"/>
          <p:nvPr/>
        </p:nvSpPr>
        <p:spPr>
          <a:xfrm>
            <a:off x="3788637" y="763264"/>
            <a:ext cx="3766500" cy="400200"/>
          </a:xfrm>
          <a:prstGeom prst="rect">
            <a:avLst/>
          </a:prstGeom>
          <a:noFill/>
          <a:ln>
            <a:noFill/>
          </a:ln>
        </p:spPr>
        <p:txBody>
          <a:bodyPr anchorCtr="0" anchor="t" bIns="91425" lIns="91425" spcFirstLastPara="1" rIns="91425" wrap="square" tIns="91425">
            <a:spAutoFit/>
          </a:bodyPr>
          <a:lstStyle/>
          <a:p>
            <a:pPr indent="0" lvl="0" marL="127000" marR="0" rtl="0" algn="l">
              <a:lnSpc>
                <a:spcPct val="100000"/>
              </a:lnSpc>
              <a:spcBef>
                <a:spcPts val="0"/>
              </a:spcBef>
              <a:spcAft>
                <a:spcPts val="0"/>
              </a:spcAft>
              <a:buNone/>
            </a:pPr>
            <a:r>
              <a:rPr b="1" i="0" lang="en" sz="1400" u="none" cap="none" strike="noStrike">
                <a:solidFill>
                  <a:schemeClr val="dk1"/>
                </a:solidFill>
                <a:latin typeface="Lato"/>
                <a:ea typeface="Lato"/>
                <a:cs typeface="Lato"/>
                <a:sym typeface="Lato"/>
              </a:rPr>
              <a:t>Stock Price (Source: Yahoo Finance)</a:t>
            </a:r>
            <a:endParaRPr b="1" i="0" sz="1600" u="none" cap="none" strike="noStrike">
              <a:solidFill>
                <a:schemeClr val="dk1"/>
              </a:solidFill>
              <a:latin typeface="Lato"/>
              <a:ea typeface="Lato"/>
              <a:cs typeface="Lato"/>
              <a:sym typeface="Lato"/>
            </a:endParaRPr>
          </a:p>
        </p:txBody>
      </p:sp>
      <p:sp>
        <p:nvSpPr>
          <p:cNvPr id="208" name="Google Shape;208;p38"/>
          <p:cNvSpPr txBox="1"/>
          <p:nvPr/>
        </p:nvSpPr>
        <p:spPr>
          <a:xfrm>
            <a:off x="3906862" y="3552924"/>
            <a:ext cx="3451500" cy="100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Time period: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1/1/2020-12/31/2020</a:t>
            </a:r>
            <a:endParaRPr b="0" i="0" sz="1200" u="none" cap="none" strike="noStrike">
              <a:solidFill>
                <a:srgbClr val="000000"/>
              </a:solidFill>
              <a:latin typeface="Times New Roman"/>
              <a:ea typeface="Times New Roman"/>
              <a:cs typeface="Times New Roman"/>
              <a:sym typeface="Times New Roman"/>
            </a:endParaRPr>
          </a:p>
          <a:p>
            <a:pPr indent="0" lvl="0" marL="9144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pic>
        <p:nvPicPr>
          <p:cNvPr id="209" name="Google Shape;209;p38"/>
          <p:cNvPicPr preferRelativeResize="0"/>
          <p:nvPr/>
        </p:nvPicPr>
        <p:blipFill rotWithShape="1">
          <a:blip r:embed="rId3">
            <a:alphaModFix/>
          </a:blip>
          <a:srcRect b="0" l="0" r="0" t="0"/>
          <a:stretch/>
        </p:blipFill>
        <p:spPr>
          <a:xfrm>
            <a:off x="3916138" y="1551364"/>
            <a:ext cx="5039995" cy="1882140"/>
          </a:xfrm>
          <a:prstGeom prst="rect">
            <a:avLst/>
          </a:prstGeom>
          <a:noFill/>
          <a:ln>
            <a:noFill/>
          </a:ln>
        </p:spPr>
      </p:pic>
      <p:graphicFrame>
        <p:nvGraphicFramePr>
          <p:cNvPr id="210" name="Google Shape;210;p38"/>
          <p:cNvGraphicFramePr/>
          <p:nvPr/>
        </p:nvGraphicFramePr>
        <p:xfrm>
          <a:off x="160439" y="1531592"/>
          <a:ext cx="3000000" cy="3000000"/>
        </p:xfrm>
        <a:graphic>
          <a:graphicData uri="http://schemas.openxmlformats.org/drawingml/2006/table">
            <a:tbl>
              <a:tblPr bandRow="1" firstRow="1">
                <a:noFill/>
                <a:tableStyleId>{FF3FAD35-C885-4411-92A7-624F04EFF4F9}</a:tableStyleId>
              </a:tblPr>
              <a:tblGrid>
                <a:gridCol w="812325"/>
                <a:gridCol w="805475"/>
                <a:gridCol w="2010375"/>
              </a:tblGrid>
              <a:tr h="370850">
                <a:tc>
                  <a:txBody>
                    <a:bodyPr/>
                    <a:lstStyle/>
                    <a:p>
                      <a:pPr indent="0" lvl="0" marL="0" marR="0" rtl="0" algn="ctr">
                        <a:lnSpc>
                          <a:spcPct val="100000"/>
                        </a:lnSpc>
                        <a:spcBef>
                          <a:spcPts val="0"/>
                        </a:spcBef>
                        <a:spcAft>
                          <a:spcPts val="0"/>
                        </a:spcAft>
                        <a:buNone/>
                      </a:pPr>
                      <a:r>
                        <a:rPr b="1" lang="en" sz="1200" u="none" cap="none" strike="noStrike">
                          <a:solidFill>
                            <a:schemeClr val="lt1"/>
                          </a:solidFill>
                        </a:rPr>
                        <a:t>Market</a:t>
                      </a:r>
                      <a:endParaRPr b="1" i="0" sz="1200" u="none" cap="none" strike="noStrike">
                        <a:solidFill>
                          <a:schemeClr val="lt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lt1"/>
                          </a:solidFill>
                        </a:rPr>
                        <a:t>Symbol</a:t>
                      </a:r>
                      <a:endParaRPr b="1" i="0" sz="1200" u="none" cap="none" strike="noStrike">
                        <a:solidFill>
                          <a:schemeClr val="lt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lt1"/>
                          </a:solidFill>
                        </a:rPr>
                        <a:t>Name</a:t>
                      </a:r>
                      <a:endParaRPr b="1" i="0" sz="1200" u="none" cap="none" strike="noStrike">
                        <a:solidFill>
                          <a:schemeClr val="lt1"/>
                        </a:solidFill>
                        <a:latin typeface="Lato"/>
                        <a:ea typeface="Lato"/>
                        <a:cs typeface="Lato"/>
                        <a:sym typeface="Lato"/>
                      </a:endParaRPr>
                    </a:p>
                  </a:txBody>
                  <a:tcPr marT="6350" marB="0" marR="6350" marL="6350" anchor="ctr"/>
                </a:tc>
              </a:tr>
              <a:tr h="370850">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NYSE</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DAL</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Delta Air Lines</a:t>
                      </a:r>
                      <a:endParaRPr b="1" i="0" sz="1200" u="none" cap="none" strike="noStrike">
                        <a:solidFill>
                          <a:schemeClr val="dk1"/>
                        </a:solidFill>
                        <a:latin typeface="Lato"/>
                        <a:ea typeface="Lato"/>
                        <a:cs typeface="Lato"/>
                        <a:sym typeface="Lato"/>
                      </a:endParaRPr>
                    </a:p>
                  </a:txBody>
                  <a:tcPr marT="6350" marB="0" marR="6350" marL="6350" anchor="ctr"/>
                </a:tc>
              </a:tr>
              <a:tr h="370850">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NASDAQ</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UAL</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United Airlines Holdings</a:t>
                      </a:r>
                      <a:endParaRPr b="1" i="0" sz="1200" u="none" cap="none" strike="noStrike">
                        <a:solidFill>
                          <a:schemeClr val="dk1"/>
                        </a:solidFill>
                        <a:latin typeface="Lato"/>
                        <a:ea typeface="Lato"/>
                        <a:cs typeface="Lato"/>
                        <a:sym typeface="Lato"/>
                      </a:endParaRPr>
                    </a:p>
                  </a:txBody>
                  <a:tcPr marT="6350" marB="0" marR="6350" marL="6350" anchor="ctr"/>
                </a:tc>
              </a:tr>
              <a:tr h="370850">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NASDAQ</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AAL</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American Airlines Group</a:t>
                      </a:r>
                      <a:endParaRPr b="1" i="0" sz="1200" u="none" cap="none" strike="noStrike">
                        <a:solidFill>
                          <a:schemeClr val="dk1"/>
                        </a:solidFill>
                        <a:latin typeface="Lato"/>
                        <a:ea typeface="Lato"/>
                        <a:cs typeface="Lato"/>
                        <a:sym typeface="Lato"/>
                      </a:endParaRPr>
                    </a:p>
                  </a:txBody>
                  <a:tcPr marT="6350" marB="0" marR="6350" marL="6350" anchor="ctr"/>
                </a:tc>
              </a:tr>
              <a:tr h="370850">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NYSE</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LUV</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Southwest Airlines</a:t>
                      </a:r>
                      <a:endParaRPr b="1" i="0" sz="1200" u="none" cap="none" strike="noStrike">
                        <a:solidFill>
                          <a:schemeClr val="dk1"/>
                        </a:solidFill>
                        <a:latin typeface="Lato"/>
                        <a:ea typeface="Lato"/>
                        <a:cs typeface="Lato"/>
                        <a:sym typeface="Lato"/>
                      </a:endParaRPr>
                    </a:p>
                  </a:txBody>
                  <a:tcPr marT="6350" marB="0" marR="6350" marL="6350" anchor="ctr"/>
                </a:tc>
              </a:tr>
              <a:tr h="370850">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NASDAQ</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JBLU</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JetBlue Airways</a:t>
                      </a:r>
                      <a:endParaRPr b="1" i="0" sz="1200" u="none" cap="none" strike="noStrike">
                        <a:solidFill>
                          <a:schemeClr val="dk1"/>
                        </a:solidFill>
                        <a:latin typeface="Lato"/>
                        <a:ea typeface="Lato"/>
                        <a:cs typeface="Lato"/>
                        <a:sym typeface="Lato"/>
                      </a:endParaRPr>
                    </a:p>
                  </a:txBody>
                  <a:tcPr marT="6350" marB="0" marR="6350" marL="6350" anchor="ctr"/>
                </a:tc>
              </a:tr>
              <a:tr h="370850">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NYSE</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SAVE</a:t>
                      </a:r>
                      <a:endParaRPr b="1" i="0" sz="1200" u="none" cap="none" strike="noStrike">
                        <a:solidFill>
                          <a:schemeClr val="dk1"/>
                        </a:solidFill>
                        <a:latin typeface="Lato"/>
                        <a:ea typeface="Lato"/>
                        <a:cs typeface="Lato"/>
                        <a:sym typeface="Lato"/>
                      </a:endParaRPr>
                    </a:p>
                  </a:txBody>
                  <a:tcPr marT="6350" marB="0" marR="6350" marL="6350" anchor="ctr"/>
                </a:tc>
                <a:tc>
                  <a:txBody>
                    <a:bodyPr/>
                    <a:lstStyle/>
                    <a:p>
                      <a:pPr indent="0" lvl="0" marL="0" marR="0" rtl="0" algn="ctr">
                        <a:lnSpc>
                          <a:spcPct val="100000"/>
                        </a:lnSpc>
                        <a:spcBef>
                          <a:spcPts val="0"/>
                        </a:spcBef>
                        <a:spcAft>
                          <a:spcPts val="0"/>
                        </a:spcAft>
                        <a:buNone/>
                      </a:pPr>
                      <a:r>
                        <a:rPr b="1" lang="en" sz="1200" u="none" cap="none" strike="noStrike">
                          <a:solidFill>
                            <a:schemeClr val="dk1"/>
                          </a:solidFill>
                        </a:rPr>
                        <a:t>Spirit Airlines</a:t>
                      </a:r>
                      <a:endParaRPr b="1" i="0" sz="1200" u="none" cap="none" strike="noStrike">
                        <a:solidFill>
                          <a:schemeClr val="dk1"/>
                        </a:solidFill>
                        <a:latin typeface="Lato"/>
                        <a:ea typeface="Lato"/>
                        <a:cs typeface="Lato"/>
                        <a:sym typeface="Lato"/>
                      </a:endParaRPr>
                    </a:p>
                  </a:txBody>
                  <a:tcPr marT="6350" marB="0" marR="6350" marL="6350"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9"/>
          <p:cNvSpPr/>
          <p:nvPr/>
        </p:nvSpPr>
        <p:spPr>
          <a:xfrm>
            <a:off x="228238" y="763260"/>
            <a:ext cx="3432900" cy="400200"/>
          </a:xfrm>
          <a:prstGeom prst="roundRect">
            <a:avLst>
              <a:gd fmla="val 16667" name="adj"/>
            </a:avLst>
          </a:prstGeom>
          <a:solidFill>
            <a:srgbClr val="CBCB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9"/>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0"/>
              <a:buNone/>
            </a:pPr>
            <a:r>
              <a:rPr lang="en"/>
              <a:t>Data (Twitter)</a:t>
            </a:r>
            <a:endParaRPr/>
          </a:p>
        </p:txBody>
      </p:sp>
      <p:sp>
        <p:nvSpPr>
          <p:cNvPr id="217" name="Google Shape;217;p39"/>
          <p:cNvSpPr/>
          <p:nvPr/>
        </p:nvSpPr>
        <p:spPr>
          <a:xfrm>
            <a:off x="858250" y="3033050"/>
            <a:ext cx="863700" cy="535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p39"/>
          <p:cNvSpPr txBox="1"/>
          <p:nvPr/>
        </p:nvSpPr>
        <p:spPr>
          <a:xfrm>
            <a:off x="100738" y="747810"/>
            <a:ext cx="1922700" cy="400200"/>
          </a:xfrm>
          <a:prstGeom prst="rect">
            <a:avLst/>
          </a:prstGeom>
          <a:noFill/>
          <a:ln>
            <a:noFill/>
          </a:ln>
        </p:spPr>
        <p:txBody>
          <a:bodyPr anchorCtr="0" anchor="t" bIns="91425" lIns="91425" spcFirstLastPara="1" rIns="91425" wrap="square" tIns="91425">
            <a:spAutoFit/>
          </a:bodyPr>
          <a:lstStyle/>
          <a:p>
            <a:pPr indent="0" lvl="0" marL="127000" marR="0" rtl="0" algn="l">
              <a:lnSpc>
                <a:spcPct val="100000"/>
              </a:lnSpc>
              <a:spcBef>
                <a:spcPts val="0"/>
              </a:spcBef>
              <a:spcAft>
                <a:spcPts val="0"/>
              </a:spcAft>
              <a:buNone/>
            </a:pPr>
            <a:r>
              <a:rPr b="1" i="0" lang="en" sz="1400" u="none" cap="none" strike="noStrike">
                <a:solidFill>
                  <a:schemeClr val="dk1"/>
                </a:solidFill>
                <a:latin typeface="Lato"/>
                <a:ea typeface="Lato"/>
                <a:cs typeface="Lato"/>
                <a:sym typeface="Lato"/>
              </a:rPr>
              <a:t>Raw Twitter data</a:t>
            </a:r>
            <a:endParaRPr b="1" i="0" sz="1600" u="none" cap="none" strike="noStrike">
              <a:solidFill>
                <a:schemeClr val="dk1"/>
              </a:solidFill>
              <a:latin typeface="Lato"/>
              <a:ea typeface="Lato"/>
              <a:cs typeface="Lato"/>
              <a:sym typeface="Lato"/>
            </a:endParaRPr>
          </a:p>
        </p:txBody>
      </p:sp>
      <p:sp>
        <p:nvSpPr>
          <p:cNvPr id="219" name="Google Shape;219;p39"/>
          <p:cNvSpPr txBox="1"/>
          <p:nvPr/>
        </p:nvSpPr>
        <p:spPr>
          <a:xfrm>
            <a:off x="151556" y="4520261"/>
            <a:ext cx="3072600" cy="121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Time period: 1/1/2020-12/31/2020</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Volume: 170,856</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a:p>
            <a:pPr indent="0" lvl="0" marL="9144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pic>
        <p:nvPicPr>
          <p:cNvPr id="220" name="Google Shape;220;p39"/>
          <p:cNvPicPr preferRelativeResize="0"/>
          <p:nvPr/>
        </p:nvPicPr>
        <p:blipFill rotWithShape="1">
          <a:blip r:embed="rId3">
            <a:alphaModFix/>
          </a:blip>
          <a:srcRect b="0" l="0" r="0" t="0"/>
          <a:stretch/>
        </p:blipFill>
        <p:spPr>
          <a:xfrm>
            <a:off x="228238" y="1423947"/>
            <a:ext cx="6237157" cy="2926554"/>
          </a:xfrm>
          <a:prstGeom prst="rect">
            <a:avLst/>
          </a:prstGeom>
          <a:noFill/>
          <a:ln>
            <a:noFill/>
          </a:ln>
        </p:spPr>
      </p:pic>
      <p:sp>
        <p:nvSpPr>
          <p:cNvPr id="221" name="Google Shape;221;p39"/>
          <p:cNvSpPr txBox="1"/>
          <p:nvPr/>
        </p:nvSpPr>
        <p:spPr>
          <a:xfrm>
            <a:off x="6466238" y="1299650"/>
            <a:ext cx="2678700" cy="4395900"/>
          </a:xfrm>
          <a:prstGeom prst="rect">
            <a:avLst/>
          </a:prstGeom>
          <a:noFill/>
          <a:ln>
            <a:noFill/>
          </a:ln>
        </p:spPr>
        <p:txBody>
          <a:bodyPr anchorCtr="0" anchor="t" bIns="91425" lIns="91425" spcFirstLastPara="1" rIns="91425" wrap="square" tIns="91425">
            <a:spAutoFit/>
          </a:bodyPr>
          <a:lstStyle/>
          <a:p>
            <a:pPr indent="0" lvl="0" marL="152400" marR="0" rtl="0" algn="l">
              <a:lnSpc>
                <a:spcPct val="115000"/>
              </a:lnSpc>
              <a:spcBef>
                <a:spcPts val="0"/>
              </a:spcBef>
              <a:spcAft>
                <a:spcPts val="0"/>
              </a:spcAft>
              <a:buNone/>
            </a:pPr>
            <a:r>
              <a:rPr b="1" i="0" lang="en" sz="1200" u="none" cap="none" strike="noStrike">
                <a:solidFill>
                  <a:srgbClr val="000000"/>
                </a:solidFill>
                <a:latin typeface="Times New Roman"/>
                <a:ea typeface="Times New Roman"/>
                <a:cs typeface="Times New Roman"/>
                <a:sym typeface="Times New Roman"/>
              </a:rPr>
              <a:t>The preprocessing steps:</a:t>
            </a:r>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stopwords (i.e., 'the', 'a', 'and', 'how', etc.);</a:t>
            </a:r>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tweets with a question mark - questions are not good indicators of sentiment;</a:t>
            </a:r>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non-letters (including: numbers, emojis, and punctuation);</a:t>
            </a:r>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URL links;</a:t>
            </a:r>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accounts referenced using '@' symbol;</a:t>
            </a:r>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words less than 3 characters;</a:t>
            </a:r>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retweets - we decided not to count the same tweet twice;</a:t>
            </a:r>
            <a:endParaRPr/>
          </a:p>
          <a:p>
            <a:pPr indent="-228600" lvl="0" marL="457200" marR="0" rtl="0" algn="l">
              <a:lnSpc>
                <a:spcPct val="115000"/>
              </a:lnSpc>
              <a:spcBef>
                <a:spcPts val="0"/>
              </a:spcBef>
              <a:spcAft>
                <a:spcPts val="0"/>
              </a:spcAft>
              <a:buClr>
                <a:srgbClr val="000000"/>
              </a:buClr>
              <a:buSzPts val="12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p:nvPr/>
        </p:nvSpPr>
        <p:spPr>
          <a:xfrm>
            <a:off x="228238" y="763260"/>
            <a:ext cx="3432900" cy="400200"/>
          </a:xfrm>
          <a:prstGeom prst="roundRect">
            <a:avLst>
              <a:gd fmla="val 16667" name="adj"/>
            </a:avLst>
          </a:prstGeom>
          <a:solidFill>
            <a:srgbClr val="CBCB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0"/>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0"/>
              <a:buNone/>
            </a:pPr>
            <a:r>
              <a:rPr lang="en"/>
              <a:t>Data (Twitter)</a:t>
            </a:r>
            <a:endParaRPr/>
          </a:p>
        </p:txBody>
      </p:sp>
      <p:sp>
        <p:nvSpPr>
          <p:cNvPr id="228" name="Google Shape;228;p40"/>
          <p:cNvSpPr txBox="1"/>
          <p:nvPr/>
        </p:nvSpPr>
        <p:spPr>
          <a:xfrm>
            <a:off x="100738" y="747810"/>
            <a:ext cx="1922700" cy="400200"/>
          </a:xfrm>
          <a:prstGeom prst="rect">
            <a:avLst/>
          </a:prstGeom>
          <a:noFill/>
          <a:ln>
            <a:noFill/>
          </a:ln>
        </p:spPr>
        <p:txBody>
          <a:bodyPr anchorCtr="0" anchor="t" bIns="91425" lIns="91425" spcFirstLastPara="1" rIns="91425" wrap="square" tIns="91425">
            <a:spAutoFit/>
          </a:bodyPr>
          <a:lstStyle/>
          <a:p>
            <a:pPr indent="0" lvl="0" marL="127000" marR="0" rtl="0" algn="l">
              <a:lnSpc>
                <a:spcPct val="100000"/>
              </a:lnSpc>
              <a:spcBef>
                <a:spcPts val="0"/>
              </a:spcBef>
              <a:spcAft>
                <a:spcPts val="0"/>
              </a:spcAft>
              <a:buNone/>
            </a:pPr>
            <a:r>
              <a:rPr b="1" i="0" lang="en" sz="1400" u="none" cap="none" strike="noStrike">
                <a:solidFill>
                  <a:schemeClr val="dk1"/>
                </a:solidFill>
                <a:latin typeface="Lato"/>
                <a:ea typeface="Lato"/>
                <a:cs typeface="Lato"/>
                <a:sym typeface="Lato"/>
              </a:rPr>
              <a:t>Raw Twitter data</a:t>
            </a:r>
            <a:endParaRPr b="1" i="0" sz="1600" u="none" cap="none" strike="noStrike">
              <a:solidFill>
                <a:schemeClr val="dk1"/>
              </a:solidFill>
              <a:latin typeface="Lato"/>
              <a:ea typeface="Lato"/>
              <a:cs typeface="Lato"/>
              <a:sym typeface="Lato"/>
            </a:endParaRPr>
          </a:p>
        </p:txBody>
      </p:sp>
      <p:pic>
        <p:nvPicPr>
          <p:cNvPr id="229" name="Google Shape;229;p40"/>
          <p:cNvPicPr preferRelativeResize="0"/>
          <p:nvPr/>
        </p:nvPicPr>
        <p:blipFill rotWithShape="1">
          <a:blip r:embed="rId3">
            <a:alphaModFix/>
          </a:blip>
          <a:srcRect b="0" l="0" r="0" t="0"/>
          <a:stretch/>
        </p:blipFill>
        <p:spPr>
          <a:xfrm>
            <a:off x="164731" y="1376866"/>
            <a:ext cx="6274982" cy="3532355"/>
          </a:xfrm>
          <a:prstGeom prst="rect">
            <a:avLst/>
          </a:prstGeom>
          <a:noFill/>
          <a:ln>
            <a:noFill/>
          </a:ln>
        </p:spPr>
      </p:pic>
      <p:sp>
        <p:nvSpPr>
          <p:cNvPr id="230" name="Google Shape;230;p40"/>
          <p:cNvSpPr txBox="1"/>
          <p:nvPr/>
        </p:nvSpPr>
        <p:spPr>
          <a:xfrm>
            <a:off x="6466238" y="1448805"/>
            <a:ext cx="2678700" cy="3075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The term “coronavirus” appears in every airline’s word cloud. </a:t>
            </a:r>
            <a:endParaRPr/>
          </a:p>
          <a:p>
            <a:pPr indent="-228600" lvl="0" marL="457200" marR="0" rtl="0" algn="l">
              <a:lnSpc>
                <a:spcPct val="150000"/>
              </a:lnSpc>
              <a:spcBef>
                <a:spcPts val="0"/>
              </a:spcBef>
              <a:spcAft>
                <a:spcPts val="0"/>
              </a:spcAft>
              <a:buClr>
                <a:srgbClr val="000000"/>
              </a:buClr>
              <a:buSzPts val="12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Words expressing feelings, like “happy”, “strange” and “nothing better”, are very common. </a:t>
            </a:r>
            <a:endParaRPr/>
          </a:p>
          <a:p>
            <a:pPr indent="-228600" lvl="0" marL="457200" marR="0" rtl="0" algn="l">
              <a:lnSpc>
                <a:spcPct val="150000"/>
              </a:lnSpc>
              <a:spcBef>
                <a:spcPts val="0"/>
              </a:spcBef>
              <a:spcAft>
                <a:spcPts val="0"/>
              </a:spcAft>
              <a:buClr>
                <a:srgbClr val="000000"/>
              </a:buClr>
              <a:buSzPts val="12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Money and stock, like “stock”, “NASDAQ” and “price”.</a:t>
            </a:r>
            <a:endParaRPr/>
          </a:p>
          <a:p>
            <a:pPr indent="-228600" lvl="0" marL="457200" marR="0" rtl="0" algn="l">
              <a:lnSpc>
                <a:spcPct val="115000"/>
              </a:lnSpc>
              <a:spcBef>
                <a:spcPts val="0"/>
              </a:spcBef>
              <a:spcAft>
                <a:spcPts val="0"/>
              </a:spcAft>
              <a:buClr>
                <a:srgbClr val="000000"/>
              </a:buClr>
              <a:buSzPts val="12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0"/>
              <a:buNone/>
            </a:pPr>
            <a:r>
              <a:rPr lang="en"/>
              <a:t>Data (Twitter)</a:t>
            </a:r>
            <a:endParaRPr/>
          </a:p>
        </p:txBody>
      </p:sp>
      <p:sp>
        <p:nvSpPr>
          <p:cNvPr id="236" name="Google Shape;236;p41"/>
          <p:cNvSpPr txBox="1"/>
          <p:nvPr/>
        </p:nvSpPr>
        <p:spPr>
          <a:xfrm>
            <a:off x="4863447" y="3108336"/>
            <a:ext cx="3267900" cy="1431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Volume: 14,605</a:t>
            </a:r>
            <a:endParaRPr/>
          </a:p>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Source: (https://www.kaggle.com/benhamner/exploring-airline-twitter-sentiment-data) </a:t>
            </a:r>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pic>
        <p:nvPicPr>
          <p:cNvPr id="237" name="Google Shape;237;p41"/>
          <p:cNvPicPr preferRelativeResize="0"/>
          <p:nvPr/>
        </p:nvPicPr>
        <p:blipFill rotWithShape="1">
          <a:blip r:embed="rId3">
            <a:alphaModFix/>
          </a:blip>
          <a:srcRect b="0" l="0" r="0" t="0"/>
          <a:stretch/>
        </p:blipFill>
        <p:spPr>
          <a:xfrm>
            <a:off x="0" y="1532831"/>
            <a:ext cx="9143998" cy="1460049"/>
          </a:xfrm>
          <a:prstGeom prst="rect">
            <a:avLst/>
          </a:prstGeom>
          <a:noFill/>
          <a:ln>
            <a:noFill/>
          </a:ln>
        </p:spPr>
      </p:pic>
      <p:sp>
        <p:nvSpPr>
          <p:cNvPr id="238" name="Google Shape;238;p41"/>
          <p:cNvSpPr txBox="1"/>
          <p:nvPr/>
        </p:nvSpPr>
        <p:spPr>
          <a:xfrm>
            <a:off x="389700" y="3113285"/>
            <a:ext cx="3267900" cy="121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To train our model to classify tweets into three sentiment categories: positive, neutral, and negative, we use a dataset from kaggle as our training set.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sp>
        <p:nvSpPr>
          <p:cNvPr id="239" name="Google Shape;239;p41"/>
          <p:cNvSpPr/>
          <p:nvPr/>
        </p:nvSpPr>
        <p:spPr>
          <a:xfrm>
            <a:off x="228238" y="763260"/>
            <a:ext cx="3432900" cy="400200"/>
          </a:xfrm>
          <a:prstGeom prst="roundRect">
            <a:avLst>
              <a:gd fmla="val 16667" name="adj"/>
            </a:avLst>
          </a:prstGeom>
          <a:solidFill>
            <a:srgbClr val="CBCB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1"/>
          <p:cNvSpPr txBox="1"/>
          <p:nvPr/>
        </p:nvSpPr>
        <p:spPr>
          <a:xfrm>
            <a:off x="100738" y="747810"/>
            <a:ext cx="3556800" cy="400200"/>
          </a:xfrm>
          <a:prstGeom prst="rect">
            <a:avLst/>
          </a:prstGeom>
          <a:noFill/>
          <a:ln>
            <a:noFill/>
          </a:ln>
        </p:spPr>
        <p:txBody>
          <a:bodyPr anchorCtr="0" anchor="t" bIns="91425" lIns="91425" spcFirstLastPara="1" rIns="91425" wrap="square" tIns="91425">
            <a:spAutoFit/>
          </a:bodyPr>
          <a:lstStyle/>
          <a:p>
            <a:pPr indent="0" lvl="0" marL="127000" marR="0" rtl="0" algn="l">
              <a:lnSpc>
                <a:spcPct val="100000"/>
              </a:lnSpc>
              <a:spcBef>
                <a:spcPts val="0"/>
              </a:spcBef>
              <a:spcAft>
                <a:spcPts val="0"/>
              </a:spcAft>
              <a:buNone/>
            </a:pPr>
            <a:r>
              <a:rPr b="1" i="0" lang="en" sz="1400" u="none" cap="none" strike="noStrike">
                <a:solidFill>
                  <a:schemeClr val="dk1"/>
                </a:solidFill>
                <a:latin typeface="Lato"/>
                <a:ea typeface="Lato"/>
                <a:cs typeface="Lato"/>
                <a:sym typeface="Lato"/>
              </a:rPr>
              <a:t>Twitter sentiment score (training set)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7542"/>
              <a:buNone/>
            </a:pPr>
            <a:r>
              <a:rPr lang="en"/>
              <a:t>Text Analysis For Training Data</a:t>
            </a:r>
            <a:endParaRPr/>
          </a:p>
        </p:txBody>
      </p:sp>
      <p:pic>
        <p:nvPicPr>
          <p:cNvPr id="246" name="Google Shape;246;p42"/>
          <p:cNvPicPr preferRelativeResize="0"/>
          <p:nvPr/>
        </p:nvPicPr>
        <p:blipFill>
          <a:blip r:embed="rId3">
            <a:alphaModFix/>
          </a:blip>
          <a:stretch>
            <a:fillRect/>
          </a:stretch>
        </p:blipFill>
        <p:spPr>
          <a:xfrm>
            <a:off x="152400" y="1050825"/>
            <a:ext cx="4145350" cy="3464275"/>
          </a:xfrm>
          <a:prstGeom prst="rect">
            <a:avLst/>
          </a:prstGeom>
          <a:noFill/>
          <a:ln>
            <a:noFill/>
          </a:ln>
        </p:spPr>
      </p:pic>
      <p:pic>
        <p:nvPicPr>
          <p:cNvPr id="247" name="Google Shape;247;p42"/>
          <p:cNvPicPr preferRelativeResize="0"/>
          <p:nvPr/>
        </p:nvPicPr>
        <p:blipFill>
          <a:blip r:embed="rId4">
            <a:alphaModFix/>
          </a:blip>
          <a:stretch>
            <a:fillRect/>
          </a:stretch>
        </p:blipFill>
        <p:spPr>
          <a:xfrm>
            <a:off x="4450150" y="1135250"/>
            <a:ext cx="4541450" cy="3295420"/>
          </a:xfrm>
          <a:prstGeom prst="rect">
            <a:avLst/>
          </a:prstGeom>
          <a:noFill/>
          <a:ln>
            <a:noFill/>
          </a:ln>
        </p:spPr>
      </p:pic>
      <p:sp>
        <p:nvSpPr>
          <p:cNvPr id="248" name="Google Shape;248;p42"/>
          <p:cNvSpPr txBox="1"/>
          <p:nvPr/>
        </p:nvSpPr>
        <p:spPr>
          <a:xfrm>
            <a:off x="5751900" y="4673400"/>
            <a:ext cx="20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Frequency Distribution</a:t>
            </a:r>
            <a:endParaRPr>
              <a:latin typeface="Lato"/>
              <a:ea typeface="Lato"/>
              <a:cs typeface="Lato"/>
              <a:sym typeface="Lato"/>
            </a:endParaRPr>
          </a:p>
        </p:txBody>
      </p:sp>
      <p:sp>
        <p:nvSpPr>
          <p:cNvPr id="249" name="Google Shape;249;p42"/>
          <p:cNvSpPr txBox="1"/>
          <p:nvPr/>
        </p:nvSpPr>
        <p:spPr>
          <a:xfrm>
            <a:off x="1286200" y="4673400"/>
            <a:ext cx="20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Sentiment Breakdown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7542"/>
              <a:buNone/>
            </a:pPr>
            <a:r>
              <a:rPr lang="en"/>
              <a:t>Testing the Accuracy of the Model</a:t>
            </a:r>
            <a:endParaRPr/>
          </a:p>
        </p:txBody>
      </p:sp>
      <p:pic>
        <p:nvPicPr>
          <p:cNvPr id="255" name="Google Shape;255;p43"/>
          <p:cNvPicPr preferRelativeResize="0"/>
          <p:nvPr/>
        </p:nvPicPr>
        <p:blipFill>
          <a:blip r:embed="rId3">
            <a:alphaModFix/>
          </a:blip>
          <a:stretch>
            <a:fillRect/>
          </a:stretch>
        </p:blipFill>
        <p:spPr>
          <a:xfrm>
            <a:off x="2061713" y="770575"/>
            <a:ext cx="5020577" cy="383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7542"/>
              <a:buNone/>
            </a:pPr>
            <a:r>
              <a:rPr lang="en"/>
              <a:t>Visualizing the Classification Model (F1-Score)</a:t>
            </a:r>
            <a:endParaRPr/>
          </a:p>
        </p:txBody>
      </p:sp>
      <p:pic>
        <p:nvPicPr>
          <p:cNvPr id="261" name="Google Shape;261;p44"/>
          <p:cNvPicPr preferRelativeResize="0"/>
          <p:nvPr/>
        </p:nvPicPr>
        <p:blipFill>
          <a:blip r:embed="rId3">
            <a:alphaModFix/>
          </a:blip>
          <a:stretch>
            <a:fillRect/>
          </a:stretch>
        </p:blipFill>
        <p:spPr>
          <a:xfrm>
            <a:off x="0" y="996750"/>
            <a:ext cx="5220850" cy="3524550"/>
          </a:xfrm>
          <a:prstGeom prst="rect">
            <a:avLst/>
          </a:prstGeom>
          <a:noFill/>
          <a:ln>
            <a:noFill/>
          </a:ln>
        </p:spPr>
      </p:pic>
      <p:pic>
        <p:nvPicPr>
          <p:cNvPr id="262" name="Google Shape;262;p44"/>
          <p:cNvPicPr preferRelativeResize="0"/>
          <p:nvPr/>
        </p:nvPicPr>
        <p:blipFill>
          <a:blip r:embed="rId4">
            <a:alphaModFix/>
          </a:blip>
          <a:stretch>
            <a:fillRect/>
          </a:stretch>
        </p:blipFill>
        <p:spPr>
          <a:xfrm>
            <a:off x="4757000" y="1958925"/>
            <a:ext cx="4305300" cy="1600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